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notesMasterIdLst>
    <p:notesMasterId r:id="rId12"/>
  </p:notesMaster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 Niranjan Reddy
Student ID RA2111030010177.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image" Target="../media/image-1-3.png"/><Relationship Id="rId5" Type="http://schemas.openxmlformats.org/officeDocument/2006/relationships/slideLayout" Target="../slideLayouts/slideLayout1.xml"/><Relationship Id="rId6"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10-1.png"/><Relationship Id="rId2" Type="http://schemas.openxmlformats.org/officeDocument/2006/relationships/image" Target="../media/image-10-2.png"/><Relationship Id="rId3" Type="http://schemas.openxmlformats.org/officeDocument/2006/relationships/image" Target="../media/image-10-3.png"/><Relationship Id="rId5" Type="http://schemas.openxmlformats.org/officeDocument/2006/relationships/slideLayout" Target="../slideLayouts/slideLayout1.xml"/><Relationship Id="rId6"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image" Target="../media/image-2-3.png"/><Relationship Id="rId5" Type="http://schemas.openxmlformats.org/officeDocument/2006/relationships/slideLayout" Target="../slideLayouts/slideLayout1.xml"/><Relationship Id="rId6"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3-1.png"/><Relationship Id="rId2" Type="http://schemas.openxmlformats.org/officeDocument/2006/relationships/image" Target="../media/image-3-2.png"/><Relationship Id="rId4" Type="http://schemas.openxmlformats.org/officeDocument/2006/relationships/slideLayout" Target="../slideLayouts/slideLayout1.xml"/><Relationship Id="rId5"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5" Type="http://schemas.openxmlformats.org/officeDocument/2006/relationships/slideLayout" Target="../slideLayouts/slideLayout1.xml"/><Relationship Id="rId6"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7" Type="http://schemas.openxmlformats.org/officeDocument/2006/relationships/hyperlink" Target="https://gamma.app" TargetMode="External"/><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image" Target="../media/image-5-5.png"/><Relationship Id="rId6" Type="http://schemas.openxmlformats.org/officeDocument/2006/relationships/image" Target="../media/image-5-6.png"/><Relationship Id="rId8" Type="http://schemas.openxmlformats.org/officeDocument/2006/relationships/slideLayout" Target="../slideLayouts/slideLayout1.xml"/><Relationship Id="rId9"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7" Type="http://schemas.openxmlformats.org/officeDocument/2006/relationships/hyperlink" Target="https://gamma.app" TargetMode="External"/><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image" Target="../media/image-6-5.png"/><Relationship Id="rId6" Type="http://schemas.openxmlformats.org/officeDocument/2006/relationships/image" Target="../media/image-6-6.png"/><Relationship Id="rId8" Type="http://schemas.openxmlformats.org/officeDocument/2006/relationships/slideLayout" Target="../slideLayouts/slideLayout1.xml"/><Relationship Id="rId9"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7-1.png"/><Relationship Id="rId2" Type="http://schemas.openxmlformats.org/officeDocument/2006/relationships/image" Target="../media/image-7-2.png"/><Relationship Id="rId4" Type="http://schemas.openxmlformats.org/officeDocument/2006/relationships/slideLayout" Target="../slideLayouts/slideLayout1.xml"/><Relationship Id="rId5"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8-1.png"/><Relationship Id="rId2" Type="http://schemas.openxmlformats.org/officeDocument/2006/relationships/image" Target="../media/image-8-2.png"/><Relationship Id="rId4" Type="http://schemas.openxmlformats.org/officeDocument/2006/relationships/slideLayout" Target="../slideLayouts/slideLayout1.xml"/><Relationship Id="rId5"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9-1.png"/><Relationship Id="rId2" Type="http://schemas.openxmlformats.org/officeDocument/2006/relationships/image" Target="../media/image-9-2.png"/><Relationship Id="rId4" Type="http://schemas.openxmlformats.org/officeDocument/2006/relationships/slideLayout" Target="../slideLayouts/slideLayout1.xml"/><Relationship Id="rId5"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p:cNvPr>
          <p:cNvPicPr>
            <a:picLocks noChangeAspect="1"/>
          </p:cNvPicPr>
          <p:nvPr/>
        </p:nvPicPr>
        <p:blipFill>
          <a:blip r:embed="rId2"/>
          <a:stretch>
            <a:fillRect/>
          </a:stretch>
        </p:blipFill>
        <p:spPr>
          <a:xfrm>
            <a:off x="9151620" y="0"/>
            <a:ext cx="5486400" cy="8229600"/>
          </a:xfrm>
          <a:prstGeom prst="rect">
            <a:avLst/>
          </a:prstGeom>
        </p:spPr>
      </p:pic>
      <p:sp>
        <p:nvSpPr>
          <p:cNvPr id="5" name="Text 1"/>
          <p:cNvSpPr/>
          <p:nvPr/>
        </p:nvSpPr>
        <p:spPr>
          <a:xfrm>
            <a:off x="833199" y="2542937"/>
            <a:ext cx="7477601" cy="1388745"/>
          </a:xfrm>
          <a:prstGeom prst="rect">
            <a:avLst/>
          </a:prstGeom>
          <a:noFill/>
          <a:ln/>
        </p:spPr>
        <p:txBody>
          <a:bodyPr wrap="square" rtlCol="0" anchor="t"/>
          <a:lstStyle/>
          <a:p>
            <a:pPr indent="0" marL="0">
              <a:lnSpc>
                <a:spcPts val="5468"/>
              </a:lnSpc>
              <a:buNone/>
            </a:pPr>
            <a:r>
              <a:rPr lang="en-US" sz="4374" dirty="0">
                <a:solidFill>
                  <a:srgbClr val="AE8625"/>
                </a:solidFill>
                <a:latin typeface="Prata" pitchFamily="34" charset="0"/>
                <a:ea typeface="Prata" pitchFamily="34" charset="-122"/>
                <a:cs typeface="Prata" pitchFamily="34" charset="-120"/>
              </a:rPr>
              <a:t>Uber Data Breach: A Cybersecurity Nightmare</a:t>
            </a:r>
            <a:endParaRPr lang="en-US" sz="4374" dirty="0"/>
          </a:p>
        </p:txBody>
      </p:sp>
      <p:sp>
        <p:nvSpPr>
          <p:cNvPr id="6" name="Text 2"/>
          <p:cNvSpPr/>
          <p:nvPr/>
        </p:nvSpPr>
        <p:spPr>
          <a:xfrm>
            <a:off x="833199" y="4264938"/>
            <a:ext cx="7477601" cy="1421606"/>
          </a:xfrm>
          <a:prstGeom prst="rect">
            <a:avLst/>
          </a:prstGeom>
          <a:noFill/>
          <a:ln/>
        </p:spPr>
        <p:txBody>
          <a:bodyPr wrap="square" rtlCol="0" anchor="t"/>
          <a:lstStyle/>
          <a:p>
            <a:pPr indent="0" marL="0">
              <a:lnSpc>
                <a:spcPts val="2799"/>
              </a:lnSpc>
              <a:buNone/>
            </a:pPr>
            <a:r>
              <a:rPr lang="en-US" sz="1750" dirty="0">
                <a:solidFill>
                  <a:srgbClr val="CFCBBF"/>
                </a:solidFill>
                <a:latin typeface="Raleway" pitchFamily="34" charset="0"/>
                <a:ea typeface="Raleway" pitchFamily="34" charset="-122"/>
                <a:cs typeface="Raleway" pitchFamily="34" charset="-120"/>
              </a:rPr>
              <a:t>The Uber data breach exposed the vulnerabilities of even the largest companies to sophisticated cyber attacks. This cautionary tale underscores the importance of robust cybersecurity measures in an increasingly digital world.</a:t>
            </a:r>
            <a:endParaRPr lang="en-US" sz="1750" dirty="0"/>
          </a:p>
        </p:txBody>
      </p:sp>
      <p:pic>
        <p:nvPicPr>
          <p:cNvPr id="7"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p:cNvPr>
          <p:cNvPicPr>
            <a:picLocks noChangeAspect="1"/>
          </p:cNvPicPr>
          <p:nvPr/>
        </p:nvPicPr>
        <p:blipFill>
          <a:blip r:embed="rId2"/>
          <a:stretch>
            <a:fillRect/>
          </a:stretch>
        </p:blipFill>
        <p:spPr>
          <a:xfrm>
            <a:off x="4117777" y="480655"/>
            <a:ext cx="6394609" cy="6317933"/>
          </a:xfrm>
          <a:prstGeom prst="rect">
            <a:avLst/>
          </a:prstGeom>
        </p:spPr>
      </p:pic>
      <p:sp>
        <p:nvSpPr>
          <p:cNvPr id="5" name="Text 1"/>
          <p:cNvSpPr/>
          <p:nvPr/>
        </p:nvSpPr>
        <p:spPr>
          <a:xfrm>
            <a:off x="3173135" y="6994684"/>
            <a:ext cx="8284012" cy="279083"/>
          </a:xfrm>
          <a:prstGeom prst="rect">
            <a:avLst/>
          </a:prstGeom>
          <a:noFill/>
          <a:ln/>
        </p:spPr>
        <p:txBody>
          <a:bodyPr wrap="none" rtlCol="0" anchor="t"/>
          <a:lstStyle/>
          <a:p>
            <a:pPr indent="0" marL="0">
              <a:lnSpc>
                <a:spcPts val="2197"/>
              </a:lnSpc>
              <a:buNone/>
            </a:pPr>
            <a:r>
              <a:rPr lang="en-US" sz="1373" dirty="0">
                <a:solidFill>
                  <a:srgbClr val="CFCBBF"/>
                </a:solidFill>
                <a:latin typeface="Raleway" pitchFamily="34" charset="0"/>
                <a:ea typeface="Raleway" pitchFamily="34" charset="-122"/>
                <a:cs typeface="Raleway" pitchFamily="34" charset="-120"/>
              </a:rPr>
              <a:t>                                                                                                                                                  P.NIRANJAN REDDY</a:t>
            </a:r>
            <a:endParaRPr lang="en-US" sz="1373" dirty="0"/>
          </a:p>
        </p:txBody>
      </p:sp>
      <p:sp>
        <p:nvSpPr>
          <p:cNvPr id="6" name="Text 2"/>
          <p:cNvSpPr/>
          <p:nvPr/>
        </p:nvSpPr>
        <p:spPr>
          <a:xfrm>
            <a:off x="3173135" y="7469862"/>
            <a:ext cx="8284012" cy="279083"/>
          </a:xfrm>
          <a:prstGeom prst="rect">
            <a:avLst/>
          </a:prstGeom>
          <a:noFill/>
          <a:ln/>
        </p:spPr>
        <p:txBody>
          <a:bodyPr wrap="none" rtlCol="0" anchor="t"/>
          <a:lstStyle/>
          <a:p>
            <a:pPr indent="0" marL="0">
              <a:lnSpc>
                <a:spcPts val="2197"/>
              </a:lnSpc>
              <a:buNone/>
            </a:pPr>
            <a:r>
              <a:rPr lang="en-US" sz="1373" dirty="0">
                <a:solidFill>
                  <a:srgbClr val="CFCBBF"/>
                </a:solidFill>
                <a:latin typeface="Raleway" pitchFamily="34" charset="0"/>
                <a:ea typeface="Raleway" pitchFamily="34" charset="-122"/>
                <a:cs typeface="Raleway" pitchFamily="34" charset="-120"/>
              </a:rPr>
              <a:t>                                                                                                                                                      </a:t>
            </a:r>
            <a:pPr indent="0" marL="0">
              <a:lnSpc>
                <a:spcPts val="2197"/>
              </a:lnSpc>
              <a:buNone/>
            </a:pPr>
            <a:r>
              <a:rPr lang="en-US" sz="1373" i="1" dirty="0">
                <a:solidFill>
                  <a:srgbClr val="CFCBBF"/>
                </a:solidFill>
                <a:latin typeface="Raleway" pitchFamily="34" charset="0"/>
                <a:ea typeface="Raleway" pitchFamily="34" charset="-122"/>
                <a:cs typeface="Raleway" pitchFamily="34" charset="-120"/>
              </a:rPr>
              <a:t>RA2111030010177</a:t>
            </a:r>
            <a:endParaRPr lang="en-US" sz="1373" dirty="0"/>
          </a:p>
        </p:txBody>
      </p:sp>
      <p:pic>
        <p:nvPicPr>
          <p:cNvPr id="8"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p:cNvPr>
          <p:cNvPicPr>
            <a:picLocks noChangeAspect="1"/>
          </p:cNvPicPr>
          <p:nvPr/>
        </p:nvPicPr>
        <p:blipFill>
          <a:blip r:embed="rId2"/>
          <a:stretch>
            <a:fillRect/>
          </a:stretch>
        </p:blipFill>
        <p:spPr>
          <a:xfrm>
            <a:off x="10980420" y="0"/>
            <a:ext cx="3657600" cy="8229600"/>
          </a:xfrm>
          <a:prstGeom prst="rect">
            <a:avLst/>
          </a:prstGeom>
        </p:spPr>
      </p:pic>
      <p:sp>
        <p:nvSpPr>
          <p:cNvPr id="5" name="Text 1"/>
          <p:cNvSpPr/>
          <p:nvPr/>
        </p:nvSpPr>
        <p:spPr>
          <a:xfrm>
            <a:off x="833199" y="1693307"/>
            <a:ext cx="8554164" cy="694373"/>
          </a:xfrm>
          <a:prstGeom prst="rect">
            <a:avLst/>
          </a:prstGeom>
          <a:noFill/>
          <a:ln/>
        </p:spPr>
        <p:txBody>
          <a:bodyPr wrap="none" rtlCol="0" anchor="t"/>
          <a:lstStyle/>
          <a:p>
            <a:pPr indent="0" marL="0">
              <a:lnSpc>
                <a:spcPts val="5468"/>
              </a:lnSpc>
              <a:buNone/>
            </a:pPr>
            <a:r>
              <a:rPr lang="en-US" sz="4374" dirty="0">
                <a:solidFill>
                  <a:srgbClr val="AE8625"/>
                </a:solidFill>
                <a:latin typeface="Prata" pitchFamily="34" charset="0"/>
                <a:ea typeface="Prata" pitchFamily="34" charset="-122"/>
                <a:cs typeface="Prata" pitchFamily="34" charset="-120"/>
              </a:rPr>
              <a:t>Metasploit: The Hacker's Toolkit</a:t>
            </a:r>
            <a:endParaRPr lang="en-US" sz="4374" dirty="0"/>
          </a:p>
        </p:txBody>
      </p:sp>
      <p:sp>
        <p:nvSpPr>
          <p:cNvPr id="6" name="Shape 2"/>
          <p:cNvSpPr/>
          <p:nvPr/>
        </p:nvSpPr>
        <p:spPr>
          <a:xfrm>
            <a:off x="833199" y="2970848"/>
            <a:ext cx="499943" cy="499943"/>
          </a:xfrm>
          <a:prstGeom prst="roundRect">
            <a:avLst>
              <a:gd name="adj" fmla="val 13333"/>
            </a:avLst>
          </a:prstGeom>
          <a:solidFill>
            <a:srgbClr val="2D3033"/>
          </a:solidFill>
          <a:ln/>
        </p:spPr>
      </p:sp>
      <p:sp>
        <p:nvSpPr>
          <p:cNvPr id="7" name="Text 3"/>
          <p:cNvSpPr/>
          <p:nvPr/>
        </p:nvSpPr>
        <p:spPr>
          <a:xfrm>
            <a:off x="1025604" y="3012519"/>
            <a:ext cx="115014" cy="416481"/>
          </a:xfrm>
          <a:prstGeom prst="rect">
            <a:avLst/>
          </a:prstGeom>
          <a:noFill/>
          <a:ln/>
        </p:spPr>
        <p:txBody>
          <a:bodyPr wrap="none" rtlCol="0" anchor="t"/>
          <a:lstStyle/>
          <a:p>
            <a:pPr algn="ctr" indent="0" marL="0">
              <a:lnSpc>
                <a:spcPts val="3281"/>
              </a:lnSpc>
              <a:buNone/>
            </a:pPr>
            <a:r>
              <a:rPr lang="en-US" sz="2624" dirty="0">
                <a:solidFill>
                  <a:srgbClr val="AE8625"/>
                </a:solidFill>
                <a:latin typeface="Prata" pitchFamily="34" charset="0"/>
                <a:ea typeface="Prata" pitchFamily="34" charset="-122"/>
                <a:cs typeface="Prata" pitchFamily="34" charset="-120"/>
              </a:rPr>
              <a:t>1</a:t>
            </a:r>
            <a:endParaRPr lang="en-US" sz="2624" dirty="0"/>
          </a:p>
        </p:txBody>
      </p:sp>
      <p:sp>
        <p:nvSpPr>
          <p:cNvPr id="8" name="Text 4"/>
          <p:cNvSpPr/>
          <p:nvPr/>
        </p:nvSpPr>
        <p:spPr>
          <a:xfrm>
            <a:off x="1555313" y="2970848"/>
            <a:ext cx="2777490" cy="347186"/>
          </a:xfrm>
          <a:prstGeom prst="rect">
            <a:avLst/>
          </a:prstGeom>
          <a:noFill/>
          <a:ln/>
        </p:spPr>
        <p:txBody>
          <a:bodyPr wrap="none" rtlCol="0" anchor="t"/>
          <a:lstStyle/>
          <a:p>
            <a:pPr indent="0" marL="0">
              <a:lnSpc>
                <a:spcPts val="2734"/>
              </a:lnSpc>
              <a:buNone/>
            </a:pPr>
            <a:r>
              <a:rPr lang="en-US" sz="2187" dirty="0">
                <a:solidFill>
                  <a:srgbClr val="AE8625"/>
                </a:solidFill>
                <a:latin typeface="Prata" pitchFamily="34" charset="0"/>
                <a:ea typeface="Prata" pitchFamily="34" charset="-122"/>
                <a:cs typeface="Prata" pitchFamily="34" charset="-120"/>
              </a:rPr>
              <a:t>Penetration Testing</a:t>
            </a:r>
            <a:endParaRPr lang="en-US" sz="2187" dirty="0"/>
          </a:p>
        </p:txBody>
      </p:sp>
      <p:sp>
        <p:nvSpPr>
          <p:cNvPr id="9" name="Text 5"/>
          <p:cNvSpPr/>
          <p:nvPr/>
        </p:nvSpPr>
        <p:spPr>
          <a:xfrm>
            <a:off x="1555313" y="3451265"/>
            <a:ext cx="3820001" cy="1421606"/>
          </a:xfrm>
          <a:prstGeom prst="rect">
            <a:avLst/>
          </a:prstGeom>
          <a:noFill/>
          <a:ln/>
        </p:spPr>
        <p:txBody>
          <a:bodyPr wrap="square" rtlCol="0" anchor="t"/>
          <a:lstStyle/>
          <a:p>
            <a:pPr indent="0" marL="0">
              <a:lnSpc>
                <a:spcPts val="2799"/>
              </a:lnSpc>
              <a:buNone/>
            </a:pPr>
            <a:r>
              <a:rPr lang="en-US" sz="1750" dirty="0">
                <a:solidFill>
                  <a:srgbClr val="CFCBBF"/>
                </a:solidFill>
                <a:latin typeface="Raleway" pitchFamily="34" charset="0"/>
                <a:ea typeface="Raleway" pitchFamily="34" charset="-122"/>
                <a:cs typeface="Raleway" pitchFamily="34" charset="-120"/>
              </a:rPr>
              <a:t>Metasploit is a powerful framework used by security professionals to identify and exploit vulnerabilities in systems.</a:t>
            </a:r>
            <a:endParaRPr lang="en-US" sz="1750" dirty="0"/>
          </a:p>
        </p:txBody>
      </p:sp>
      <p:sp>
        <p:nvSpPr>
          <p:cNvPr id="10" name="Shape 6"/>
          <p:cNvSpPr/>
          <p:nvPr/>
        </p:nvSpPr>
        <p:spPr>
          <a:xfrm>
            <a:off x="5597485" y="2970848"/>
            <a:ext cx="499943" cy="499943"/>
          </a:xfrm>
          <a:prstGeom prst="roundRect">
            <a:avLst>
              <a:gd name="adj" fmla="val 13333"/>
            </a:avLst>
          </a:prstGeom>
          <a:solidFill>
            <a:srgbClr val="2D3033"/>
          </a:solidFill>
          <a:ln/>
        </p:spPr>
      </p:sp>
      <p:sp>
        <p:nvSpPr>
          <p:cNvPr id="11" name="Text 7"/>
          <p:cNvSpPr/>
          <p:nvPr/>
        </p:nvSpPr>
        <p:spPr>
          <a:xfrm>
            <a:off x="5745242" y="3012519"/>
            <a:ext cx="204311" cy="416481"/>
          </a:xfrm>
          <a:prstGeom prst="rect">
            <a:avLst/>
          </a:prstGeom>
          <a:noFill/>
          <a:ln/>
        </p:spPr>
        <p:txBody>
          <a:bodyPr wrap="none" rtlCol="0" anchor="t"/>
          <a:lstStyle/>
          <a:p>
            <a:pPr algn="ctr" indent="0" marL="0">
              <a:lnSpc>
                <a:spcPts val="3281"/>
              </a:lnSpc>
              <a:buNone/>
            </a:pPr>
            <a:r>
              <a:rPr lang="en-US" sz="2624" dirty="0">
                <a:solidFill>
                  <a:srgbClr val="AE8625"/>
                </a:solidFill>
                <a:latin typeface="Prata" pitchFamily="34" charset="0"/>
                <a:ea typeface="Prata" pitchFamily="34" charset="-122"/>
                <a:cs typeface="Prata" pitchFamily="34" charset="-120"/>
              </a:rPr>
              <a:t>2</a:t>
            </a:r>
            <a:endParaRPr lang="en-US" sz="2624" dirty="0"/>
          </a:p>
        </p:txBody>
      </p:sp>
      <p:sp>
        <p:nvSpPr>
          <p:cNvPr id="12" name="Text 8"/>
          <p:cNvSpPr/>
          <p:nvPr/>
        </p:nvSpPr>
        <p:spPr>
          <a:xfrm>
            <a:off x="6319599" y="2970848"/>
            <a:ext cx="2777490" cy="347186"/>
          </a:xfrm>
          <a:prstGeom prst="rect">
            <a:avLst/>
          </a:prstGeom>
          <a:noFill/>
          <a:ln/>
        </p:spPr>
        <p:txBody>
          <a:bodyPr wrap="none" rtlCol="0" anchor="t"/>
          <a:lstStyle/>
          <a:p>
            <a:pPr indent="0" marL="0">
              <a:lnSpc>
                <a:spcPts val="2734"/>
              </a:lnSpc>
              <a:buNone/>
            </a:pPr>
            <a:r>
              <a:rPr lang="en-US" sz="2187" dirty="0">
                <a:solidFill>
                  <a:srgbClr val="AE8625"/>
                </a:solidFill>
                <a:latin typeface="Prata" pitchFamily="34" charset="0"/>
                <a:ea typeface="Prata" pitchFamily="34" charset="-122"/>
                <a:cs typeface="Prata" pitchFamily="34" charset="-120"/>
              </a:rPr>
              <a:t>Automated Attacks</a:t>
            </a:r>
            <a:endParaRPr lang="en-US" sz="2187" dirty="0"/>
          </a:p>
        </p:txBody>
      </p:sp>
      <p:sp>
        <p:nvSpPr>
          <p:cNvPr id="13" name="Text 9"/>
          <p:cNvSpPr/>
          <p:nvPr/>
        </p:nvSpPr>
        <p:spPr>
          <a:xfrm>
            <a:off x="6319599" y="3451265"/>
            <a:ext cx="3820001" cy="1421606"/>
          </a:xfrm>
          <a:prstGeom prst="rect">
            <a:avLst/>
          </a:prstGeom>
          <a:noFill/>
          <a:ln/>
        </p:spPr>
        <p:txBody>
          <a:bodyPr wrap="square" rtlCol="0" anchor="t"/>
          <a:lstStyle/>
          <a:p>
            <a:pPr indent="0" marL="0">
              <a:lnSpc>
                <a:spcPts val="2799"/>
              </a:lnSpc>
              <a:buNone/>
            </a:pPr>
            <a:r>
              <a:rPr lang="en-US" sz="1750" dirty="0">
                <a:solidFill>
                  <a:srgbClr val="CFCBBF"/>
                </a:solidFill>
                <a:latin typeface="Raleway" pitchFamily="34" charset="0"/>
                <a:ea typeface="Raleway" pitchFamily="34" charset="-122"/>
                <a:cs typeface="Raleway" pitchFamily="34" charset="-120"/>
              </a:rPr>
              <a:t>Metasploit can execute automated attacks, streamlining the process of discovering and exploiting weaknesses.</a:t>
            </a:r>
            <a:endParaRPr lang="en-US" sz="1750" dirty="0"/>
          </a:p>
        </p:txBody>
      </p:sp>
      <p:sp>
        <p:nvSpPr>
          <p:cNvPr id="14" name="Shape 10"/>
          <p:cNvSpPr/>
          <p:nvPr/>
        </p:nvSpPr>
        <p:spPr>
          <a:xfrm>
            <a:off x="833199" y="5344954"/>
            <a:ext cx="499943" cy="499943"/>
          </a:xfrm>
          <a:prstGeom prst="roundRect">
            <a:avLst>
              <a:gd name="adj" fmla="val 13333"/>
            </a:avLst>
          </a:prstGeom>
          <a:solidFill>
            <a:srgbClr val="2D3033"/>
          </a:solidFill>
          <a:ln/>
        </p:spPr>
      </p:sp>
      <p:sp>
        <p:nvSpPr>
          <p:cNvPr id="15" name="Text 11"/>
          <p:cNvSpPr/>
          <p:nvPr/>
        </p:nvSpPr>
        <p:spPr>
          <a:xfrm>
            <a:off x="979765" y="5386626"/>
            <a:ext cx="206693" cy="416481"/>
          </a:xfrm>
          <a:prstGeom prst="rect">
            <a:avLst/>
          </a:prstGeom>
          <a:noFill/>
          <a:ln/>
        </p:spPr>
        <p:txBody>
          <a:bodyPr wrap="none" rtlCol="0" anchor="t"/>
          <a:lstStyle/>
          <a:p>
            <a:pPr algn="ctr" indent="0" marL="0">
              <a:lnSpc>
                <a:spcPts val="3281"/>
              </a:lnSpc>
              <a:buNone/>
            </a:pPr>
            <a:r>
              <a:rPr lang="en-US" sz="2624" dirty="0">
                <a:solidFill>
                  <a:srgbClr val="AE8625"/>
                </a:solidFill>
                <a:latin typeface="Prata" pitchFamily="34" charset="0"/>
                <a:ea typeface="Prata" pitchFamily="34" charset="-122"/>
                <a:cs typeface="Prata" pitchFamily="34" charset="-120"/>
              </a:rPr>
              <a:t>3</a:t>
            </a:r>
            <a:endParaRPr lang="en-US" sz="2624" dirty="0"/>
          </a:p>
        </p:txBody>
      </p:sp>
      <p:sp>
        <p:nvSpPr>
          <p:cNvPr id="16" name="Text 12"/>
          <p:cNvSpPr/>
          <p:nvPr/>
        </p:nvSpPr>
        <p:spPr>
          <a:xfrm>
            <a:off x="1555313" y="5344954"/>
            <a:ext cx="2777490" cy="347186"/>
          </a:xfrm>
          <a:prstGeom prst="rect">
            <a:avLst/>
          </a:prstGeom>
          <a:noFill/>
          <a:ln/>
        </p:spPr>
        <p:txBody>
          <a:bodyPr wrap="none" rtlCol="0" anchor="t"/>
          <a:lstStyle/>
          <a:p>
            <a:pPr indent="0" marL="0">
              <a:lnSpc>
                <a:spcPts val="2734"/>
              </a:lnSpc>
              <a:buNone/>
            </a:pPr>
            <a:r>
              <a:rPr lang="en-US" sz="2187" dirty="0">
                <a:solidFill>
                  <a:srgbClr val="AE8625"/>
                </a:solidFill>
                <a:latin typeface="Prata" pitchFamily="34" charset="0"/>
                <a:ea typeface="Prata" pitchFamily="34" charset="-122"/>
                <a:cs typeface="Prata" pitchFamily="34" charset="-120"/>
              </a:rPr>
              <a:t>Evasion Techniques</a:t>
            </a:r>
            <a:endParaRPr lang="en-US" sz="2187" dirty="0"/>
          </a:p>
        </p:txBody>
      </p:sp>
      <p:sp>
        <p:nvSpPr>
          <p:cNvPr id="17" name="Text 13"/>
          <p:cNvSpPr/>
          <p:nvPr/>
        </p:nvSpPr>
        <p:spPr>
          <a:xfrm>
            <a:off x="1555313" y="5825371"/>
            <a:ext cx="8584287" cy="710803"/>
          </a:xfrm>
          <a:prstGeom prst="rect">
            <a:avLst/>
          </a:prstGeom>
          <a:noFill/>
          <a:ln/>
        </p:spPr>
        <p:txBody>
          <a:bodyPr wrap="square" rtlCol="0" anchor="t"/>
          <a:lstStyle/>
          <a:p>
            <a:pPr indent="0" marL="0">
              <a:lnSpc>
                <a:spcPts val="2799"/>
              </a:lnSpc>
              <a:buNone/>
            </a:pPr>
            <a:r>
              <a:rPr lang="en-US" sz="1750" dirty="0">
                <a:solidFill>
                  <a:srgbClr val="CFCBBF"/>
                </a:solidFill>
                <a:latin typeface="Raleway" pitchFamily="34" charset="0"/>
                <a:ea typeface="Raleway" pitchFamily="34" charset="-122"/>
                <a:cs typeface="Raleway" pitchFamily="34" charset="-120"/>
              </a:rPr>
              <a:t>Metasploit offers advanced evasion techniques to bypass security measures and maintain access to compromised systems.</a:t>
            </a:r>
            <a:endParaRPr lang="en-US" sz="1750" dirty="0"/>
          </a:p>
        </p:txBody>
      </p:sp>
      <p:pic>
        <p:nvPicPr>
          <p:cNvPr id="18"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sp>
        <p:nvSpPr>
          <p:cNvPr id="4" name="Text 1"/>
          <p:cNvSpPr/>
          <p:nvPr/>
        </p:nvSpPr>
        <p:spPr>
          <a:xfrm>
            <a:off x="2037993" y="1691878"/>
            <a:ext cx="10554414" cy="1388745"/>
          </a:xfrm>
          <a:prstGeom prst="rect">
            <a:avLst/>
          </a:prstGeom>
          <a:noFill/>
          <a:ln/>
        </p:spPr>
        <p:txBody>
          <a:bodyPr wrap="square" rtlCol="0" anchor="t"/>
          <a:lstStyle/>
          <a:p>
            <a:pPr indent="0" marL="0">
              <a:lnSpc>
                <a:spcPts val="5468"/>
              </a:lnSpc>
              <a:buNone/>
            </a:pPr>
            <a:r>
              <a:rPr lang="en-US" sz="4374" dirty="0">
                <a:solidFill>
                  <a:srgbClr val="AE8625"/>
                </a:solidFill>
                <a:latin typeface="Prata" pitchFamily="34" charset="0"/>
                <a:ea typeface="Prata" pitchFamily="34" charset="-122"/>
                <a:cs typeface="Prata" pitchFamily="34" charset="-120"/>
              </a:rPr>
              <a:t>Shodan: The Search Engine for the Internet of Things</a:t>
            </a:r>
            <a:endParaRPr lang="en-US" sz="4374" dirty="0"/>
          </a:p>
        </p:txBody>
      </p:sp>
      <p:sp>
        <p:nvSpPr>
          <p:cNvPr id="5" name="Text 2"/>
          <p:cNvSpPr/>
          <p:nvPr/>
        </p:nvSpPr>
        <p:spPr>
          <a:xfrm>
            <a:off x="2037993" y="3636050"/>
            <a:ext cx="2802374" cy="347186"/>
          </a:xfrm>
          <a:prstGeom prst="rect">
            <a:avLst/>
          </a:prstGeom>
          <a:noFill/>
          <a:ln/>
        </p:spPr>
        <p:txBody>
          <a:bodyPr wrap="none" rtlCol="0" anchor="t"/>
          <a:lstStyle/>
          <a:p>
            <a:pPr indent="0" marL="0">
              <a:lnSpc>
                <a:spcPts val="2734"/>
              </a:lnSpc>
              <a:buNone/>
            </a:pPr>
            <a:r>
              <a:rPr lang="en-US" sz="2187" dirty="0">
                <a:solidFill>
                  <a:srgbClr val="AE8625"/>
                </a:solidFill>
                <a:latin typeface="Prata" pitchFamily="34" charset="0"/>
                <a:ea typeface="Prata" pitchFamily="34" charset="-122"/>
                <a:cs typeface="Prata" pitchFamily="34" charset="-120"/>
              </a:rPr>
              <a:t>Internet Surveillance</a:t>
            </a:r>
            <a:endParaRPr lang="en-US" sz="2187" dirty="0"/>
          </a:p>
        </p:txBody>
      </p:sp>
      <p:sp>
        <p:nvSpPr>
          <p:cNvPr id="6" name="Text 3"/>
          <p:cNvSpPr/>
          <p:nvPr/>
        </p:nvSpPr>
        <p:spPr>
          <a:xfrm>
            <a:off x="2037993" y="4205407"/>
            <a:ext cx="3156347" cy="1777008"/>
          </a:xfrm>
          <a:prstGeom prst="rect">
            <a:avLst/>
          </a:prstGeom>
          <a:noFill/>
          <a:ln/>
        </p:spPr>
        <p:txBody>
          <a:bodyPr wrap="square" rtlCol="0" anchor="t"/>
          <a:lstStyle/>
          <a:p>
            <a:pPr indent="0" marL="0">
              <a:lnSpc>
                <a:spcPts val="2799"/>
              </a:lnSpc>
              <a:buNone/>
            </a:pPr>
            <a:r>
              <a:rPr lang="en-US" sz="1750" dirty="0">
                <a:solidFill>
                  <a:srgbClr val="CFCBBF"/>
                </a:solidFill>
                <a:latin typeface="Raleway" pitchFamily="34" charset="0"/>
                <a:ea typeface="Raleway" pitchFamily="34" charset="-122"/>
                <a:cs typeface="Raleway" pitchFamily="34" charset="-120"/>
              </a:rPr>
              <a:t>Shodan is a search engine that allows users to find and identify internet-connected devices, including those with vulnerabilities.</a:t>
            </a:r>
            <a:endParaRPr lang="en-US" sz="1750" dirty="0"/>
          </a:p>
        </p:txBody>
      </p:sp>
      <p:sp>
        <p:nvSpPr>
          <p:cNvPr id="7" name="Text 4"/>
          <p:cNvSpPr/>
          <p:nvPr/>
        </p:nvSpPr>
        <p:spPr>
          <a:xfrm>
            <a:off x="5743932" y="3636050"/>
            <a:ext cx="2777490" cy="347186"/>
          </a:xfrm>
          <a:prstGeom prst="rect">
            <a:avLst/>
          </a:prstGeom>
          <a:noFill/>
          <a:ln/>
        </p:spPr>
        <p:txBody>
          <a:bodyPr wrap="none" rtlCol="0" anchor="t"/>
          <a:lstStyle/>
          <a:p>
            <a:pPr indent="0" marL="0">
              <a:lnSpc>
                <a:spcPts val="2734"/>
              </a:lnSpc>
              <a:buNone/>
            </a:pPr>
            <a:r>
              <a:rPr lang="en-US" sz="2187" dirty="0">
                <a:solidFill>
                  <a:srgbClr val="AE8625"/>
                </a:solidFill>
                <a:latin typeface="Prata" pitchFamily="34" charset="0"/>
                <a:ea typeface="Prata" pitchFamily="34" charset="-122"/>
                <a:cs typeface="Prata" pitchFamily="34" charset="-120"/>
              </a:rPr>
              <a:t>Device Enumeration</a:t>
            </a:r>
            <a:endParaRPr lang="en-US" sz="2187" dirty="0"/>
          </a:p>
        </p:txBody>
      </p:sp>
      <p:sp>
        <p:nvSpPr>
          <p:cNvPr id="8" name="Text 5"/>
          <p:cNvSpPr/>
          <p:nvPr/>
        </p:nvSpPr>
        <p:spPr>
          <a:xfrm>
            <a:off x="5743932" y="4205407"/>
            <a:ext cx="3156347" cy="1777008"/>
          </a:xfrm>
          <a:prstGeom prst="rect">
            <a:avLst/>
          </a:prstGeom>
          <a:noFill/>
          <a:ln/>
        </p:spPr>
        <p:txBody>
          <a:bodyPr wrap="square" rtlCol="0" anchor="t"/>
          <a:lstStyle/>
          <a:p>
            <a:pPr indent="0" marL="0">
              <a:lnSpc>
                <a:spcPts val="2799"/>
              </a:lnSpc>
              <a:buNone/>
            </a:pPr>
            <a:r>
              <a:rPr lang="en-US" sz="1750" dirty="0">
                <a:solidFill>
                  <a:srgbClr val="CFCBBF"/>
                </a:solidFill>
                <a:latin typeface="Raleway" pitchFamily="34" charset="0"/>
                <a:ea typeface="Raleway" pitchFamily="34" charset="-122"/>
                <a:cs typeface="Raleway" pitchFamily="34" charset="-120"/>
              </a:rPr>
              <a:t>Shodan can provide detailed information about the make, model, and configuration of connected devices, aiding in targeted attacks.</a:t>
            </a:r>
            <a:endParaRPr lang="en-US" sz="1750" dirty="0"/>
          </a:p>
        </p:txBody>
      </p:sp>
      <p:sp>
        <p:nvSpPr>
          <p:cNvPr id="9" name="Text 6"/>
          <p:cNvSpPr/>
          <p:nvPr/>
        </p:nvSpPr>
        <p:spPr>
          <a:xfrm>
            <a:off x="9449872" y="3636050"/>
            <a:ext cx="2777490" cy="347186"/>
          </a:xfrm>
          <a:prstGeom prst="rect">
            <a:avLst/>
          </a:prstGeom>
          <a:noFill/>
          <a:ln/>
        </p:spPr>
        <p:txBody>
          <a:bodyPr wrap="none" rtlCol="0" anchor="t"/>
          <a:lstStyle/>
          <a:p>
            <a:pPr indent="0" marL="0">
              <a:lnSpc>
                <a:spcPts val="2734"/>
              </a:lnSpc>
              <a:buNone/>
            </a:pPr>
            <a:r>
              <a:rPr lang="en-US" sz="2187" dirty="0">
                <a:solidFill>
                  <a:srgbClr val="AE8625"/>
                </a:solidFill>
                <a:latin typeface="Prata" pitchFamily="34" charset="0"/>
                <a:ea typeface="Prata" pitchFamily="34" charset="-122"/>
                <a:cs typeface="Prata" pitchFamily="34" charset="-120"/>
              </a:rPr>
              <a:t>Threat Identification</a:t>
            </a:r>
            <a:endParaRPr lang="en-US" sz="2187" dirty="0"/>
          </a:p>
        </p:txBody>
      </p:sp>
      <p:sp>
        <p:nvSpPr>
          <p:cNvPr id="10" name="Text 7"/>
          <p:cNvSpPr/>
          <p:nvPr/>
        </p:nvSpPr>
        <p:spPr>
          <a:xfrm>
            <a:off x="9449872" y="4205407"/>
            <a:ext cx="3156347" cy="2132409"/>
          </a:xfrm>
          <a:prstGeom prst="rect">
            <a:avLst/>
          </a:prstGeom>
          <a:noFill/>
          <a:ln/>
        </p:spPr>
        <p:txBody>
          <a:bodyPr wrap="square" rtlCol="0" anchor="t"/>
          <a:lstStyle/>
          <a:p>
            <a:pPr indent="0" marL="0">
              <a:lnSpc>
                <a:spcPts val="2799"/>
              </a:lnSpc>
              <a:buNone/>
            </a:pPr>
            <a:r>
              <a:rPr lang="en-US" sz="1750" dirty="0">
                <a:solidFill>
                  <a:srgbClr val="CFCBBF"/>
                </a:solidFill>
                <a:latin typeface="Raleway" pitchFamily="34" charset="0"/>
                <a:ea typeface="Raleway" pitchFamily="34" charset="-122"/>
                <a:cs typeface="Raleway" pitchFamily="34" charset="-120"/>
              </a:rPr>
              <a:t>By scanning the internet, Shodan can help cybersecurity professionals and researchers identify emerging threats and vulnerabilities.</a:t>
            </a:r>
            <a:endParaRPr lang="en-US" sz="1750" dirty="0"/>
          </a:p>
        </p:txBody>
      </p:sp>
      <p:pic>
        <p:nvPicPr>
          <p:cNvPr id="11"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p:cNvPr>
          <p:cNvPicPr>
            <a:picLocks noChangeAspect="1"/>
          </p:cNvPicPr>
          <p:nvPr/>
        </p:nvPicPr>
        <p:blipFill>
          <a:blip r:embed="rId2"/>
          <a:stretch>
            <a:fillRect/>
          </a:stretch>
        </p:blipFill>
        <p:spPr>
          <a:xfrm>
            <a:off x="10980420" y="0"/>
            <a:ext cx="3657600" cy="8229600"/>
          </a:xfrm>
          <a:prstGeom prst="rect">
            <a:avLst/>
          </a:prstGeom>
        </p:spPr>
      </p:pic>
      <p:sp>
        <p:nvSpPr>
          <p:cNvPr id="5" name="Text 1"/>
          <p:cNvSpPr/>
          <p:nvPr/>
        </p:nvSpPr>
        <p:spPr>
          <a:xfrm>
            <a:off x="826294" y="607576"/>
            <a:ext cx="9320213" cy="1377077"/>
          </a:xfrm>
          <a:prstGeom prst="rect">
            <a:avLst/>
          </a:prstGeom>
          <a:noFill/>
          <a:ln/>
        </p:spPr>
        <p:txBody>
          <a:bodyPr wrap="square" rtlCol="0" anchor="t"/>
          <a:lstStyle/>
          <a:p>
            <a:pPr indent="0" marL="0">
              <a:lnSpc>
                <a:spcPts val="5422"/>
              </a:lnSpc>
              <a:buNone/>
            </a:pPr>
            <a:r>
              <a:rPr lang="en-US" sz="4338" dirty="0">
                <a:solidFill>
                  <a:srgbClr val="AE8625"/>
                </a:solidFill>
                <a:latin typeface="Prata" pitchFamily="34" charset="0"/>
                <a:ea typeface="Prata" pitchFamily="34" charset="-122"/>
                <a:cs typeface="Prata" pitchFamily="34" charset="-120"/>
              </a:rPr>
              <a:t>The Uber Breach: A Timeline of Events</a:t>
            </a:r>
            <a:endParaRPr lang="en-US" sz="4338" dirty="0"/>
          </a:p>
        </p:txBody>
      </p:sp>
      <p:sp>
        <p:nvSpPr>
          <p:cNvPr id="6" name="Shape 2"/>
          <p:cNvSpPr/>
          <p:nvPr/>
        </p:nvSpPr>
        <p:spPr>
          <a:xfrm>
            <a:off x="1143119" y="2315170"/>
            <a:ext cx="27503" cy="5306854"/>
          </a:xfrm>
          <a:prstGeom prst="rect">
            <a:avLst/>
          </a:prstGeom>
          <a:solidFill>
            <a:srgbClr val="D2AC47"/>
          </a:solidFill>
          <a:ln/>
        </p:spPr>
      </p:sp>
      <p:sp>
        <p:nvSpPr>
          <p:cNvPr id="7" name="Shape 3"/>
          <p:cNvSpPr/>
          <p:nvPr/>
        </p:nvSpPr>
        <p:spPr>
          <a:xfrm>
            <a:off x="1404699" y="2797195"/>
            <a:ext cx="771168" cy="27503"/>
          </a:xfrm>
          <a:prstGeom prst="rect">
            <a:avLst/>
          </a:prstGeom>
          <a:solidFill>
            <a:srgbClr val="D2AC47"/>
          </a:solidFill>
          <a:ln/>
        </p:spPr>
      </p:sp>
      <p:sp>
        <p:nvSpPr>
          <p:cNvPr id="8" name="Shape 4"/>
          <p:cNvSpPr/>
          <p:nvPr/>
        </p:nvSpPr>
        <p:spPr>
          <a:xfrm>
            <a:off x="908923" y="2563058"/>
            <a:ext cx="495776" cy="495776"/>
          </a:xfrm>
          <a:prstGeom prst="roundRect">
            <a:avLst>
              <a:gd name="adj" fmla="val 13334"/>
            </a:avLst>
          </a:prstGeom>
          <a:solidFill>
            <a:srgbClr val="2D3033"/>
          </a:solidFill>
          <a:ln/>
        </p:spPr>
      </p:sp>
      <p:sp>
        <p:nvSpPr>
          <p:cNvPr id="9" name="Text 5"/>
          <p:cNvSpPr/>
          <p:nvPr/>
        </p:nvSpPr>
        <p:spPr>
          <a:xfrm>
            <a:off x="1099780" y="2604373"/>
            <a:ext cx="114062" cy="413147"/>
          </a:xfrm>
          <a:prstGeom prst="rect">
            <a:avLst/>
          </a:prstGeom>
          <a:noFill/>
          <a:ln/>
        </p:spPr>
        <p:txBody>
          <a:bodyPr wrap="none" rtlCol="0" anchor="t"/>
          <a:lstStyle/>
          <a:p>
            <a:pPr algn="ctr" indent="0" marL="0">
              <a:lnSpc>
                <a:spcPts val="3253"/>
              </a:lnSpc>
              <a:buNone/>
            </a:pPr>
            <a:r>
              <a:rPr lang="en-US" sz="2603" dirty="0">
                <a:solidFill>
                  <a:srgbClr val="AE8625"/>
                </a:solidFill>
                <a:latin typeface="Prata" pitchFamily="34" charset="0"/>
                <a:ea typeface="Prata" pitchFamily="34" charset="-122"/>
                <a:cs typeface="Prata" pitchFamily="34" charset="-120"/>
              </a:rPr>
              <a:t>1</a:t>
            </a:r>
            <a:endParaRPr lang="en-US" sz="2603" dirty="0"/>
          </a:p>
        </p:txBody>
      </p:sp>
      <p:sp>
        <p:nvSpPr>
          <p:cNvPr id="10" name="Text 6"/>
          <p:cNvSpPr/>
          <p:nvPr/>
        </p:nvSpPr>
        <p:spPr>
          <a:xfrm>
            <a:off x="2368748" y="2535436"/>
            <a:ext cx="2754511" cy="344329"/>
          </a:xfrm>
          <a:prstGeom prst="rect">
            <a:avLst/>
          </a:prstGeom>
          <a:noFill/>
          <a:ln/>
        </p:spPr>
        <p:txBody>
          <a:bodyPr wrap="none" rtlCol="0" anchor="t"/>
          <a:lstStyle/>
          <a:p>
            <a:pPr algn="l" indent="0" marL="0">
              <a:lnSpc>
                <a:spcPts val="2711"/>
              </a:lnSpc>
              <a:buNone/>
            </a:pPr>
            <a:r>
              <a:rPr lang="en-US" sz="2169" dirty="0">
                <a:solidFill>
                  <a:srgbClr val="AE8625"/>
                </a:solidFill>
                <a:latin typeface="Prata" pitchFamily="34" charset="0"/>
                <a:ea typeface="Prata" pitchFamily="34" charset="-122"/>
                <a:cs typeface="Prata" pitchFamily="34" charset="-120"/>
              </a:rPr>
              <a:t>Initial Compromise</a:t>
            </a:r>
            <a:endParaRPr lang="en-US" sz="2169" dirty="0"/>
          </a:p>
        </p:txBody>
      </p:sp>
      <p:sp>
        <p:nvSpPr>
          <p:cNvPr id="11" name="Text 7"/>
          <p:cNvSpPr/>
          <p:nvPr/>
        </p:nvSpPr>
        <p:spPr>
          <a:xfrm>
            <a:off x="2368748" y="3011924"/>
            <a:ext cx="7777758" cy="705088"/>
          </a:xfrm>
          <a:prstGeom prst="rect">
            <a:avLst/>
          </a:prstGeom>
          <a:noFill/>
          <a:ln/>
        </p:spPr>
        <p:txBody>
          <a:bodyPr wrap="square" rtlCol="0" anchor="t"/>
          <a:lstStyle/>
          <a:p>
            <a:pPr algn="l" indent="0" marL="0">
              <a:lnSpc>
                <a:spcPts val="2776"/>
              </a:lnSpc>
              <a:buNone/>
            </a:pPr>
            <a:r>
              <a:rPr lang="en-US" sz="1735" dirty="0">
                <a:solidFill>
                  <a:srgbClr val="CFCBBF"/>
                </a:solidFill>
                <a:latin typeface="Raleway" pitchFamily="34" charset="0"/>
                <a:ea typeface="Raleway" pitchFamily="34" charset="-122"/>
                <a:cs typeface="Raleway" pitchFamily="34" charset="-120"/>
              </a:rPr>
              <a:t>Hackers gained access to Uber's systems through an AWS credential exposed in a GitHub repository.</a:t>
            </a:r>
            <a:endParaRPr lang="en-US" sz="1735" dirty="0"/>
          </a:p>
        </p:txBody>
      </p:sp>
      <p:sp>
        <p:nvSpPr>
          <p:cNvPr id="12" name="Shape 8"/>
          <p:cNvSpPr/>
          <p:nvPr/>
        </p:nvSpPr>
        <p:spPr>
          <a:xfrm>
            <a:off x="1404699" y="4639568"/>
            <a:ext cx="771168" cy="27503"/>
          </a:xfrm>
          <a:prstGeom prst="rect">
            <a:avLst/>
          </a:prstGeom>
          <a:solidFill>
            <a:srgbClr val="D2AC47"/>
          </a:solidFill>
          <a:ln/>
        </p:spPr>
      </p:sp>
      <p:sp>
        <p:nvSpPr>
          <p:cNvPr id="13" name="Shape 9"/>
          <p:cNvSpPr/>
          <p:nvPr/>
        </p:nvSpPr>
        <p:spPr>
          <a:xfrm>
            <a:off x="908923" y="4405432"/>
            <a:ext cx="495776" cy="495776"/>
          </a:xfrm>
          <a:prstGeom prst="roundRect">
            <a:avLst>
              <a:gd name="adj" fmla="val 13334"/>
            </a:avLst>
          </a:prstGeom>
          <a:solidFill>
            <a:srgbClr val="2D3033"/>
          </a:solidFill>
          <a:ln/>
        </p:spPr>
      </p:sp>
      <p:sp>
        <p:nvSpPr>
          <p:cNvPr id="14" name="Text 10"/>
          <p:cNvSpPr/>
          <p:nvPr/>
        </p:nvSpPr>
        <p:spPr>
          <a:xfrm>
            <a:off x="1055489" y="4446746"/>
            <a:ext cx="202644" cy="413147"/>
          </a:xfrm>
          <a:prstGeom prst="rect">
            <a:avLst/>
          </a:prstGeom>
          <a:noFill/>
          <a:ln/>
        </p:spPr>
        <p:txBody>
          <a:bodyPr wrap="none" rtlCol="0" anchor="t"/>
          <a:lstStyle/>
          <a:p>
            <a:pPr algn="ctr" indent="0" marL="0">
              <a:lnSpc>
                <a:spcPts val="3253"/>
              </a:lnSpc>
              <a:buNone/>
            </a:pPr>
            <a:r>
              <a:rPr lang="en-US" sz="2603" dirty="0">
                <a:solidFill>
                  <a:srgbClr val="AE8625"/>
                </a:solidFill>
                <a:latin typeface="Prata" pitchFamily="34" charset="0"/>
                <a:ea typeface="Prata" pitchFamily="34" charset="-122"/>
                <a:cs typeface="Prata" pitchFamily="34" charset="-120"/>
              </a:rPr>
              <a:t>2</a:t>
            </a:r>
            <a:endParaRPr lang="en-US" sz="2603" dirty="0"/>
          </a:p>
        </p:txBody>
      </p:sp>
      <p:sp>
        <p:nvSpPr>
          <p:cNvPr id="15" name="Text 11"/>
          <p:cNvSpPr/>
          <p:nvPr/>
        </p:nvSpPr>
        <p:spPr>
          <a:xfrm>
            <a:off x="2368748" y="4377809"/>
            <a:ext cx="2754511" cy="344329"/>
          </a:xfrm>
          <a:prstGeom prst="rect">
            <a:avLst/>
          </a:prstGeom>
          <a:noFill/>
          <a:ln/>
        </p:spPr>
        <p:txBody>
          <a:bodyPr wrap="none" rtlCol="0" anchor="t"/>
          <a:lstStyle/>
          <a:p>
            <a:pPr algn="l" indent="0" marL="0">
              <a:lnSpc>
                <a:spcPts val="2711"/>
              </a:lnSpc>
              <a:buNone/>
            </a:pPr>
            <a:r>
              <a:rPr lang="en-US" sz="2169" dirty="0">
                <a:solidFill>
                  <a:srgbClr val="AE8625"/>
                </a:solidFill>
                <a:latin typeface="Prata" pitchFamily="34" charset="0"/>
                <a:ea typeface="Prata" pitchFamily="34" charset="-122"/>
                <a:cs typeface="Prata" pitchFamily="34" charset="-120"/>
              </a:rPr>
              <a:t>Data Exfiltration</a:t>
            </a:r>
            <a:endParaRPr lang="en-US" sz="2169" dirty="0"/>
          </a:p>
        </p:txBody>
      </p:sp>
      <p:sp>
        <p:nvSpPr>
          <p:cNvPr id="16" name="Text 12"/>
          <p:cNvSpPr/>
          <p:nvPr/>
        </p:nvSpPr>
        <p:spPr>
          <a:xfrm>
            <a:off x="2368748" y="4854297"/>
            <a:ext cx="7777758" cy="705088"/>
          </a:xfrm>
          <a:prstGeom prst="rect">
            <a:avLst/>
          </a:prstGeom>
          <a:noFill/>
          <a:ln/>
        </p:spPr>
        <p:txBody>
          <a:bodyPr wrap="square" rtlCol="0" anchor="t"/>
          <a:lstStyle/>
          <a:p>
            <a:pPr algn="l" indent="0" marL="0">
              <a:lnSpc>
                <a:spcPts val="2776"/>
              </a:lnSpc>
              <a:buNone/>
            </a:pPr>
            <a:r>
              <a:rPr lang="en-US" sz="1735" dirty="0">
                <a:solidFill>
                  <a:srgbClr val="CFCBBF"/>
                </a:solidFill>
                <a:latin typeface="Raleway" pitchFamily="34" charset="0"/>
                <a:ea typeface="Raleway" pitchFamily="34" charset="-122"/>
                <a:cs typeface="Raleway" pitchFamily="34" charset="-120"/>
              </a:rPr>
              <a:t>The attackers stole sensitive data, including personal information of over 57 million Uber users and drivers.</a:t>
            </a:r>
            <a:endParaRPr lang="en-US" sz="1735" dirty="0"/>
          </a:p>
        </p:txBody>
      </p:sp>
      <p:sp>
        <p:nvSpPr>
          <p:cNvPr id="17" name="Shape 13"/>
          <p:cNvSpPr/>
          <p:nvPr/>
        </p:nvSpPr>
        <p:spPr>
          <a:xfrm>
            <a:off x="1404699" y="6481941"/>
            <a:ext cx="771168" cy="27503"/>
          </a:xfrm>
          <a:prstGeom prst="rect">
            <a:avLst/>
          </a:prstGeom>
          <a:solidFill>
            <a:srgbClr val="D2AC47"/>
          </a:solidFill>
          <a:ln/>
        </p:spPr>
      </p:sp>
      <p:sp>
        <p:nvSpPr>
          <p:cNvPr id="18" name="Shape 14"/>
          <p:cNvSpPr/>
          <p:nvPr/>
        </p:nvSpPr>
        <p:spPr>
          <a:xfrm>
            <a:off x="908923" y="6247805"/>
            <a:ext cx="495776" cy="495776"/>
          </a:xfrm>
          <a:prstGeom prst="roundRect">
            <a:avLst>
              <a:gd name="adj" fmla="val 13334"/>
            </a:avLst>
          </a:prstGeom>
          <a:solidFill>
            <a:srgbClr val="2D3033"/>
          </a:solidFill>
          <a:ln/>
        </p:spPr>
      </p:sp>
      <p:sp>
        <p:nvSpPr>
          <p:cNvPr id="19" name="Text 15"/>
          <p:cNvSpPr/>
          <p:nvPr/>
        </p:nvSpPr>
        <p:spPr>
          <a:xfrm>
            <a:off x="1054298" y="6289119"/>
            <a:ext cx="204907" cy="413147"/>
          </a:xfrm>
          <a:prstGeom prst="rect">
            <a:avLst/>
          </a:prstGeom>
          <a:noFill/>
          <a:ln/>
        </p:spPr>
        <p:txBody>
          <a:bodyPr wrap="none" rtlCol="0" anchor="t"/>
          <a:lstStyle/>
          <a:p>
            <a:pPr algn="ctr" indent="0" marL="0">
              <a:lnSpc>
                <a:spcPts val="3253"/>
              </a:lnSpc>
              <a:buNone/>
            </a:pPr>
            <a:r>
              <a:rPr lang="en-US" sz="2603" dirty="0">
                <a:solidFill>
                  <a:srgbClr val="AE8625"/>
                </a:solidFill>
                <a:latin typeface="Prata" pitchFamily="34" charset="0"/>
                <a:ea typeface="Prata" pitchFamily="34" charset="-122"/>
                <a:cs typeface="Prata" pitchFamily="34" charset="-120"/>
              </a:rPr>
              <a:t>3</a:t>
            </a:r>
            <a:endParaRPr lang="en-US" sz="2603" dirty="0"/>
          </a:p>
        </p:txBody>
      </p:sp>
      <p:sp>
        <p:nvSpPr>
          <p:cNvPr id="20" name="Text 16"/>
          <p:cNvSpPr/>
          <p:nvPr/>
        </p:nvSpPr>
        <p:spPr>
          <a:xfrm>
            <a:off x="2368748" y="6220182"/>
            <a:ext cx="2754511" cy="344329"/>
          </a:xfrm>
          <a:prstGeom prst="rect">
            <a:avLst/>
          </a:prstGeom>
          <a:noFill/>
          <a:ln/>
        </p:spPr>
        <p:txBody>
          <a:bodyPr wrap="none" rtlCol="0" anchor="t"/>
          <a:lstStyle/>
          <a:p>
            <a:pPr algn="l" indent="0" marL="0">
              <a:lnSpc>
                <a:spcPts val="2711"/>
              </a:lnSpc>
              <a:buNone/>
            </a:pPr>
            <a:r>
              <a:rPr lang="en-US" sz="2169" dirty="0">
                <a:solidFill>
                  <a:srgbClr val="AE8625"/>
                </a:solidFill>
                <a:latin typeface="Prata" pitchFamily="34" charset="0"/>
                <a:ea typeface="Prata" pitchFamily="34" charset="-122"/>
                <a:cs typeface="Prata" pitchFamily="34" charset="-120"/>
              </a:rPr>
              <a:t>Disclosure Delay</a:t>
            </a:r>
            <a:endParaRPr lang="en-US" sz="2169" dirty="0"/>
          </a:p>
        </p:txBody>
      </p:sp>
      <p:sp>
        <p:nvSpPr>
          <p:cNvPr id="21" name="Text 17"/>
          <p:cNvSpPr/>
          <p:nvPr/>
        </p:nvSpPr>
        <p:spPr>
          <a:xfrm>
            <a:off x="2368748" y="6696670"/>
            <a:ext cx="7777758" cy="705088"/>
          </a:xfrm>
          <a:prstGeom prst="rect">
            <a:avLst/>
          </a:prstGeom>
          <a:noFill/>
          <a:ln/>
        </p:spPr>
        <p:txBody>
          <a:bodyPr wrap="square" rtlCol="0" anchor="t"/>
          <a:lstStyle/>
          <a:p>
            <a:pPr algn="l" indent="0" marL="0">
              <a:lnSpc>
                <a:spcPts val="2776"/>
              </a:lnSpc>
              <a:buNone/>
            </a:pPr>
            <a:r>
              <a:rPr lang="en-US" sz="1735" dirty="0">
                <a:solidFill>
                  <a:srgbClr val="CFCBBF"/>
                </a:solidFill>
                <a:latin typeface="Raleway" pitchFamily="34" charset="0"/>
                <a:ea typeface="Raleway" pitchFamily="34" charset="-122"/>
                <a:cs typeface="Raleway" pitchFamily="34" charset="-120"/>
              </a:rPr>
              <a:t>Uber delayed disclosing the breach for over a year, leading to a $148 million settlement with US regulators.</a:t>
            </a:r>
            <a:endParaRPr lang="en-US" sz="1735" dirty="0"/>
          </a:p>
        </p:txBody>
      </p:sp>
      <p:pic>
        <p:nvPicPr>
          <p:cNvPr id="22"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sp>
        <p:nvSpPr>
          <p:cNvPr id="4" name="Text 1"/>
          <p:cNvSpPr/>
          <p:nvPr/>
        </p:nvSpPr>
        <p:spPr>
          <a:xfrm>
            <a:off x="2037993" y="1854279"/>
            <a:ext cx="8264843" cy="694373"/>
          </a:xfrm>
          <a:prstGeom prst="rect">
            <a:avLst/>
          </a:prstGeom>
          <a:noFill/>
          <a:ln/>
        </p:spPr>
        <p:txBody>
          <a:bodyPr wrap="none" rtlCol="0" anchor="t"/>
          <a:lstStyle/>
          <a:p>
            <a:pPr indent="0" marL="0">
              <a:lnSpc>
                <a:spcPts val="5468"/>
              </a:lnSpc>
              <a:buNone/>
            </a:pPr>
            <a:r>
              <a:rPr lang="en-US" sz="4374" dirty="0">
                <a:solidFill>
                  <a:srgbClr val="AE8625"/>
                </a:solidFill>
                <a:latin typeface="Prata" pitchFamily="34" charset="0"/>
                <a:ea typeface="Prata" pitchFamily="34" charset="-122"/>
                <a:cs typeface="Prata" pitchFamily="34" charset="-120"/>
              </a:rPr>
              <a:t>Securing the Internet of Things</a:t>
            </a:r>
            <a:endParaRPr lang="en-US" sz="4374" dirty="0"/>
          </a:p>
        </p:txBody>
      </p:sp>
      <p:pic>
        <p:nvPicPr>
          <p:cNvPr id="5" name="Image 1" descr="preencoded.png">    </p:cNvPr>
          <p:cNvPicPr>
            <a:picLocks noChangeAspect="1"/>
          </p:cNvPicPr>
          <p:nvPr/>
        </p:nvPicPr>
        <p:blipFill>
          <a:blip r:embed="rId2"/>
          <a:stretch>
            <a:fillRect/>
          </a:stretch>
        </p:blipFill>
        <p:spPr>
          <a:xfrm>
            <a:off x="2037993" y="2992993"/>
            <a:ext cx="555427" cy="555427"/>
          </a:xfrm>
          <a:prstGeom prst="rect">
            <a:avLst/>
          </a:prstGeom>
        </p:spPr>
      </p:pic>
      <p:sp>
        <p:nvSpPr>
          <p:cNvPr id="6" name="Text 2"/>
          <p:cNvSpPr/>
          <p:nvPr/>
        </p:nvSpPr>
        <p:spPr>
          <a:xfrm>
            <a:off x="2037993" y="3770590"/>
            <a:ext cx="2388632" cy="347186"/>
          </a:xfrm>
          <a:prstGeom prst="rect">
            <a:avLst/>
          </a:prstGeom>
          <a:noFill/>
          <a:ln/>
        </p:spPr>
        <p:txBody>
          <a:bodyPr wrap="none" rtlCol="0" anchor="t"/>
          <a:lstStyle/>
          <a:p>
            <a:pPr algn="l" indent="0" marL="0">
              <a:lnSpc>
                <a:spcPts val="2734"/>
              </a:lnSpc>
              <a:buNone/>
            </a:pPr>
            <a:r>
              <a:rPr lang="en-US" sz="2187" dirty="0">
                <a:solidFill>
                  <a:srgbClr val="AE8625"/>
                </a:solidFill>
                <a:latin typeface="Prata" pitchFamily="34" charset="0"/>
                <a:ea typeface="Prata" pitchFamily="34" charset="-122"/>
                <a:cs typeface="Prata" pitchFamily="34" charset="-120"/>
              </a:rPr>
              <a:t>Strong Passwords</a:t>
            </a:r>
            <a:endParaRPr lang="en-US" sz="2187" dirty="0"/>
          </a:p>
        </p:txBody>
      </p:sp>
      <p:sp>
        <p:nvSpPr>
          <p:cNvPr id="7" name="Text 3"/>
          <p:cNvSpPr/>
          <p:nvPr/>
        </p:nvSpPr>
        <p:spPr>
          <a:xfrm>
            <a:off x="2037993" y="4251008"/>
            <a:ext cx="2388632" cy="1777008"/>
          </a:xfrm>
          <a:prstGeom prst="rect">
            <a:avLst/>
          </a:prstGeom>
          <a:noFill/>
          <a:ln/>
        </p:spPr>
        <p:txBody>
          <a:bodyPr wrap="square" rtlCol="0" anchor="t"/>
          <a:lstStyle/>
          <a:p>
            <a:pPr algn="l" indent="0" marL="0">
              <a:lnSpc>
                <a:spcPts val="2799"/>
              </a:lnSpc>
              <a:buNone/>
            </a:pPr>
            <a:r>
              <a:rPr lang="en-US" sz="1750" dirty="0">
                <a:solidFill>
                  <a:srgbClr val="CFCBBF"/>
                </a:solidFill>
                <a:latin typeface="Raleway" pitchFamily="34" charset="0"/>
                <a:ea typeface="Raleway" pitchFamily="34" charset="-122"/>
                <a:cs typeface="Raleway" pitchFamily="34" charset="-120"/>
              </a:rPr>
              <a:t>Enforce the use of complex, unique passwords for all IoT devices to prevent unauthorized access.</a:t>
            </a:r>
            <a:endParaRPr lang="en-US" sz="1750" dirty="0"/>
          </a:p>
        </p:txBody>
      </p:sp>
      <p:pic>
        <p:nvPicPr>
          <p:cNvPr id="8" name="Image 2" descr="preencoded.png">    </p:cNvPr>
          <p:cNvPicPr>
            <a:picLocks noChangeAspect="1"/>
          </p:cNvPicPr>
          <p:nvPr/>
        </p:nvPicPr>
        <p:blipFill>
          <a:blip r:embed="rId3"/>
          <a:stretch>
            <a:fillRect/>
          </a:stretch>
        </p:blipFill>
        <p:spPr>
          <a:xfrm>
            <a:off x="4759881" y="2992993"/>
            <a:ext cx="555427" cy="555427"/>
          </a:xfrm>
          <a:prstGeom prst="rect">
            <a:avLst/>
          </a:prstGeom>
        </p:spPr>
      </p:pic>
      <p:sp>
        <p:nvSpPr>
          <p:cNvPr id="9" name="Text 4"/>
          <p:cNvSpPr/>
          <p:nvPr/>
        </p:nvSpPr>
        <p:spPr>
          <a:xfrm>
            <a:off x="4759881" y="3770590"/>
            <a:ext cx="2388632" cy="347186"/>
          </a:xfrm>
          <a:prstGeom prst="rect">
            <a:avLst/>
          </a:prstGeom>
          <a:noFill/>
          <a:ln/>
        </p:spPr>
        <p:txBody>
          <a:bodyPr wrap="none" rtlCol="0" anchor="t"/>
          <a:lstStyle/>
          <a:p>
            <a:pPr algn="l" indent="0" marL="0">
              <a:lnSpc>
                <a:spcPts val="2734"/>
              </a:lnSpc>
              <a:buNone/>
            </a:pPr>
            <a:r>
              <a:rPr lang="en-US" sz="2187" dirty="0">
                <a:solidFill>
                  <a:srgbClr val="AE8625"/>
                </a:solidFill>
                <a:latin typeface="Prata" pitchFamily="34" charset="0"/>
                <a:ea typeface="Prata" pitchFamily="34" charset="-122"/>
                <a:cs typeface="Prata" pitchFamily="34" charset="-120"/>
              </a:rPr>
              <a:t>Regular Updates</a:t>
            </a:r>
            <a:endParaRPr lang="en-US" sz="2187" dirty="0"/>
          </a:p>
        </p:txBody>
      </p:sp>
      <p:sp>
        <p:nvSpPr>
          <p:cNvPr id="10" name="Text 5"/>
          <p:cNvSpPr/>
          <p:nvPr/>
        </p:nvSpPr>
        <p:spPr>
          <a:xfrm>
            <a:off x="4759881" y="4251008"/>
            <a:ext cx="2388632" cy="1421606"/>
          </a:xfrm>
          <a:prstGeom prst="rect">
            <a:avLst/>
          </a:prstGeom>
          <a:noFill/>
          <a:ln/>
        </p:spPr>
        <p:txBody>
          <a:bodyPr wrap="square" rtlCol="0" anchor="t"/>
          <a:lstStyle/>
          <a:p>
            <a:pPr algn="l" indent="0" marL="0">
              <a:lnSpc>
                <a:spcPts val="2799"/>
              </a:lnSpc>
              <a:buNone/>
            </a:pPr>
            <a:r>
              <a:rPr lang="en-US" sz="1750" dirty="0">
                <a:solidFill>
                  <a:srgbClr val="CFCBBF"/>
                </a:solidFill>
                <a:latin typeface="Raleway" pitchFamily="34" charset="0"/>
                <a:ea typeface="Raleway" pitchFamily="34" charset="-122"/>
                <a:cs typeface="Raleway" pitchFamily="34" charset="-120"/>
              </a:rPr>
              <a:t>Keep IoT device firmware and software up-to-date to patch known vulnerabilities.</a:t>
            </a:r>
            <a:endParaRPr lang="en-US" sz="1750" dirty="0"/>
          </a:p>
        </p:txBody>
      </p:sp>
      <p:pic>
        <p:nvPicPr>
          <p:cNvPr id="11" name="Image 3" descr="preencoded.png">    </p:cNvPr>
          <p:cNvPicPr>
            <a:picLocks noChangeAspect="1"/>
          </p:cNvPicPr>
          <p:nvPr/>
        </p:nvPicPr>
        <p:blipFill>
          <a:blip r:embed="rId4"/>
          <a:stretch>
            <a:fillRect/>
          </a:stretch>
        </p:blipFill>
        <p:spPr>
          <a:xfrm>
            <a:off x="7481768" y="2992993"/>
            <a:ext cx="555427" cy="555427"/>
          </a:xfrm>
          <a:prstGeom prst="rect">
            <a:avLst/>
          </a:prstGeom>
        </p:spPr>
      </p:pic>
      <p:sp>
        <p:nvSpPr>
          <p:cNvPr id="12" name="Text 6"/>
          <p:cNvSpPr/>
          <p:nvPr/>
        </p:nvSpPr>
        <p:spPr>
          <a:xfrm>
            <a:off x="7481768" y="3770590"/>
            <a:ext cx="2388632" cy="694373"/>
          </a:xfrm>
          <a:prstGeom prst="rect">
            <a:avLst/>
          </a:prstGeom>
          <a:noFill/>
          <a:ln/>
        </p:spPr>
        <p:txBody>
          <a:bodyPr wrap="square" rtlCol="0" anchor="t"/>
          <a:lstStyle/>
          <a:p>
            <a:pPr algn="l" indent="0" marL="0">
              <a:lnSpc>
                <a:spcPts val="2734"/>
              </a:lnSpc>
              <a:buNone/>
            </a:pPr>
            <a:r>
              <a:rPr lang="en-US" sz="2187" dirty="0">
                <a:solidFill>
                  <a:srgbClr val="AE8625"/>
                </a:solidFill>
                <a:latin typeface="Prata" pitchFamily="34" charset="0"/>
                <a:ea typeface="Prata" pitchFamily="34" charset="-122"/>
                <a:cs typeface="Prata" pitchFamily="34" charset="-120"/>
              </a:rPr>
              <a:t>Network Segmentation</a:t>
            </a:r>
            <a:endParaRPr lang="en-US" sz="2187" dirty="0"/>
          </a:p>
        </p:txBody>
      </p:sp>
      <p:sp>
        <p:nvSpPr>
          <p:cNvPr id="13" name="Text 7"/>
          <p:cNvSpPr/>
          <p:nvPr/>
        </p:nvSpPr>
        <p:spPr>
          <a:xfrm>
            <a:off x="7481768" y="4598194"/>
            <a:ext cx="2388632" cy="1777008"/>
          </a:xfrm>
          <a:prstGeom prst="rect">
            <a:avLst/>
          </a:prstGeom>
          <a:noFill/>
          <a:ln/>
        </p:spPr>
        <p:txBody>
          <a:bodyPr wrap="square" rtlCol="0" anchor="t"/>
          <a:lstStyle/>
          <a:p>
            <a:pPr algn="l" indent="0" marL="0">
              <a:lnSpc>
                <a:spcPts val="2799"/>
              </a:lnSpc>
              <a:buNone/>
            </a:pPr>
            <a:r>
              <a:rPr lang="en-US" sz="1750" dirty="0">
                <a:solidFill>
                  <a:srgbClr val="CFCBBF"/>
                </a:solidFill>
                <a:latin typeface="Raleway" pitchFamily="34" charset="0"/>
                <a:ea typeface="Raleway" pitchFamily="34" charset="-122"/>
                <a:cs typeface="Raleway" pitchFamily="34" charset="-120"/>
              </a:rPr>
              <a:t>Isolate IoT devices from the primary network to limit the impact of potential breaches.</a:t>
            </a:r>
            <a:endParaRPr lang="en-US" sz="1750" dirty="0"/>
          </a:p>
        </p:txBody>
      </p:sp>
      <p:pic>
        <p:nvPicPr>
          <p:cNvPr id="14" name="Image 4" descr="preencoded.png">    </p:cNvPr>
          <p:cNvPicPr>
            <a:picLocks noChangeAspect="1"/>
          </p:cNvPicPr>
          <p:nvPr/>
        </p:nvPicPr>
        <p:blipFill>
          <a:blip r:embed="rId5"/>
          <a:stretch>
            <a:fillRect/>
          </a:stretch>
        </p:blipFill>
        <p:spPr>
          <a:xfrm>
            <a:off x="10203656" y="2992993"/>
            <a:ext cx="555427" cy="555427"/>
          </a:xfrm>
          <a:prstGeom prst="rect">
            <a:avLst/>
          </a:prstGeom>
        </p:spPr>
      </p:pic>
      <p:sp>
        <p:nvSpPr>
          <p:cNvPr id="15" name="Text 8"/>
          <p:cNvSpPr/>
          <p:nvPr/>
        </p:nvSpPr>
        <p:spPr>
          <a:xfrm>
            <a:off x="10203656" y="3770590"/>
            <a:ext cx="2388751" cy="694373"/>
          </a:xfrm>
          <a:prstGeom prst="rect">
            <a:avLst/>
          </a:prstGeom>
          <a:noFill/>
          <a:ln/>
        </p:spPr>
        <p:txBody>
          <a:bodyPr wrap="square" rtlCol="0" anchor="t"/>
          <a:lstStyle/>
          <a:p>
            <a:pPr algn="l" indent="0" marL="0">
              <a:lnSpc>
                <a:spcPts val="2734"/>
              </a:lnSpc>
              <a:buNone/>
            </a:pPr>
            <a:r>
              <a:rPr lang="en-US" sz="2187" dirty="0">
                <a:solidFill>
                  <a:srgbClr val="AE8625"/>
                </a:solidFill>
                <a:latin typeface="Prata" pitchFamily="34" charset="0"/>
                <a:ea typeface="Prata" pitchFamily="34" charset="-122"/>
                <a:cs typeface="Prata" pitchFamily="34" charset="-120"/>
              </a:rPr>
              <a:t>Continuous Monitoring</a:t>
            </a:r>
            <a:endParaRPr lang="en-US" sz="2187" dirty="0"/>
          </a:p>
        </p:txBody>
      </p:sp>
      <p:sp>
        <p:nvSpPr>
          <p:cNvPr id="16" name="Text 9"/>
          <p:cNvSpPr/>
          <p:nvPr/>
        </p:nvSpPr>
        <p:spPr>
          <a:xfrm>
            <a:off x="10203656" y="4598194"/>
            <a:ext cx="2388751" cy="1777008"/>
          </a:xfrm>
          <a:prstGeom prst="rect">
            <a:avLst/>
          </a:prstGeom>
          <a:noFill/>
          <a:ln/>
        </p:spPr>
        <p:txBody>
          <a:bodyPr wrap="square" rtlCol="0" anchor="t"/>
          <a:lstStyle/>
          <a:p>
            <a:pPr algn="l" indent="0" marL="0">
              <a:lnSpc>
                <a:spcPts val="2799"/>
              </a:lnSpc>
              <a:buNone/>
            </a:pPr>
            <a:r>
              <a:rPr lang="en-US" sz="1750" dirty="0">
                <a:solidFill>
                  <a:srgbClr val="CFCBBF"/>
                </a:solidFill>
                <a:latin typeface="Raleway" pitchFamily="34" charset="0"/>
                <a:ea typeface="Raleway" pitchFamily="34" charset="-122"/>
                <a:cs typeface="Raleway" pitchFamily="34" charset="-120"/>
              </a:rPr>
              <a:t>Implement security monitoring to detect and respond to suspicious activity on IoT devices.</a:t>
            </a:r>
            <a:endParaRPr lang="en-US" sz="1750" dirty="0"/>
          </a:p>
        </p:txBody>
      </p:sp>
      <p:pic>
        <p:nvPicPr>
          <p:cNvPr id="17" name="Image 5" descr="preencoded.png">
            <a:hlinkClick r:id="rId7" tooltip=""/>
          </p:cNvPr>
          <p:cNvPicPr>
            <a:picLocks noChangeAspect="1"/>
          </p:cNvPicPr>
          <p:nvPr/>
        </p:nvPicPr>
        <p:blipFill>
          <a:blip r:embed="rId6"/>
          <a:stretch>
            <a:fillRect/>
          </a:stretch>
        </p:blipFill>
        <p:spPr>
          <a:xfrm>
            <a:off x="12242153" y="7589520"/>
            <a:ext cx="2296807" cy="54864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p:cNvPr>
          <p:cNvPicPr>
            <a:picLocks noChangeAspect="1"/>
          </p:cNvPicPr>
          <p:nvPr/>
        </p:nvPicPr>
        <p:blipFill>
          <a:blip r:embed="rId2"/>
          <a:stretch>
            <a:fillRect/>
          </a:stretch>
        </p:blipFill>
        <p:spPr>
          <a:xfrm>
            <a:off x="10980420" y="0"/>
            <a:ext cx="3657600" cy="8229600"/>
          </a:xfrm>
          <a:prstGeom prst="rect">
            <a:avLst/>
          </a:prstGeom>
        </p:spPr>
      </p:pic>
      <p:sp>
        <p:nvSpPr>
          <p:cNvPr id="5" name="Text 1"/>
          <p:cNvSpPr/>
          <p:nvPr/>
        </p:nvSpPr>
        <p:spPr>
          <a:xfrm>
            <a:off x="833199" y="934760"/>
            <a:ext cx="7819311" cy="694373"/>
          </a:xfrm>
          <a:prstGeom prst="rect">
            <a:avLst/>
          </a:prstGeom>
          <a:noFill/>
          <a:ln/>
        </p:spPr>
        <p:txBody>
          <a:bodyPr wrap="none" rtlCol="0" anchor="t"/>
          <a:lstStyle/>
          <a:p>
            <a:pPr indent="0" marL="0">
              <a:lnSpc>
                <a:spcPts val="5468"/>
              </a:lnSpc>
              <a:buNone/>
            </a:pPr>
            <a:r>
              <a:rPr lang="en-US" sz="4374" dirty="0">
                <a:solidFill>
                  <a:srgbClr val="AE8625"/>
                </a:solidFill>
                <a:latin typeface="Prata" pitchFamily="34" charset="0"/>
                <a:ea typeface="Prata" pitchFamily="34" charset="-122"/>
                <a:cs typeface="Prata" pitchFamily="34" charset="-120"/>
              </a:rPr>
              <a:t>Mitigating the Shodan Threat</a:t>
            </a:r>
            <a:endParaRPr lang="en-US" sz="4374" dirty="0"/>
          </a:p>
        </p:txBody>
      </p:sp>
      <p:pic>
        <p:nvPicPr>
          <p:cNvPr id="6" name="Image 2" descr="preencoded.png">    </p:cNvPr>
          <p:cNvPicPr>
            <a:picLocks noChangeAspect="1"/>
          </p:cNvPicPr>
          <p:nvPr/>
        </p:nvPicPr>
        <p:blipFill>
          <a:blip r:embed="rId3"/>
          <a:stretch>
            <a:fillRect/>
          </a:stretch>
        </p:blipFill>
        <p:spPr>
          <a:xfrm>
            <a:off x="833199" y="1962388"/>
            <a:ext cx="1110972" cy="1777484"/>
          </a:xfrm>
          <a:prstGeom prst="rect">
            <a:avLst/>
          </a:prstGeom>
        </p:spPr>
      </p:pic>
      <p:sp>
        <p:nvSpPr>
          <p:cNvPr id="7" name="Text 2"/>
          <p:cNvSpPr/>
          <p:nvPr/>
        </p:nvSpPr>
        <p:spPr>
          <a:xfrm>
            <a:off x="2277428" y="2184559"/>
            <a:ext cx="2777490" cy="347186"/>
          </a:xfrm>
          <a:prstGeom prst="rect">
            <a:avLst/>
          </a:prstGeom>
          <a:noFill/>
          <a:ln/>
        </p:spPr>
        <p:txBody>
          <a:bodyPr wrap="none" rtlCol="0" anchor="t"/>
          <a:lstStyle/>
          <a:p>
            <a:pPr algn="l" indent="0" marL="0">
              <a:lnSpc>
                <a:spcPts val="2734"/>
              </a:lnSpc>
              <a:buNone/>
            </a:pPr>
            <a:r>
              <a:rPr lang="en-US" sz="2187" dirty="0">
                <a:solidFill>
                  <a:srgbClr val="AE8625"/>
                </a:solidFill>
                <a:latin typeface="Prata" pitchFamily="34" charset="0"/>
                <a:ea typeface="Prata" pitchFamily="34" charset="-122"/>
                <a:cs typeface="Prata" pitchFamily="34" charset="-120"/>
              </a:rPr>
              <a:t>Visibility</a:t>
            </a:r>
            <a:endParaRPr lang="en-US" sz="2187" dirty="0"/>
          </a:p>
        </p:txBody>
      </p:sp>
      <p:sp>
        <p:nvSpPr>
          <p:cNvPr id="8" name="Text 3"/>
          <p:cNvSpPr/>
          <p:nvPr/>
        </p:nvSpPr>
        <p:spPr>
          <a:xfrm>
            <a:off x="2277428" y="2664976"/>
            <a:ext cx="7862173" cy="710803"/>
          </a:xfrm>
          <a:prstGeom prst="rect">
            <a:avLst/>
          </a:prstGeom>
          <a:noFill/>
          <a:ln/>
        </p:spPr>
        <p:txBody>
          <a:bodyPr wrap="square" rtlCol="0" anchor="t"/>
          <a:lstStyle/>
          <a:p>
            <a:pPr algn="l" indent="0" marL="0">
              <a:lnSpc>
                <a:spcPts val="2799"/>
              </a:lnSpc>
              <a:buNone/>
            </a:pPr>
            <a:r>
              <a:rPr lang="en-US" sz="1750" dirty="0">
                <a:solidFill>
                  <a:srgbClr val="CFCBBF"/>
                </a:solidFill>
                <a:latin typeface="Raleway" pitchFamily="34" charset="0"/>
                <a:ea typeface="Raleway" pitchFamily="34" charset="-122"/>
                <a:cs typeface="Raleway" pitchFamily="34" charset="-120"/>
              </a:rPr>
              <a:t>Identify and inventory all internet-connected devices within your organization.</a:t>
            </a:r>
            <a:endParaRPr lang="en-US" sz="1750" dirty="0"/>
          </a:p>
        </p:txBody>
      </p:sp>
      <p:pic>
        <p:nvPicPr>
          <p:cNvPr id="9" name="Image 3" descr="preencoded.png">    </p:cNvPr>
          <p:cNvPicPr>
            <a:picLocks noChangeAspect="1"/>
          </p:cNvPicPr>
          <p:nvPr/>
        </p:nvPicPr>
        <p:blipFill>
          <a:blip r:embed="rId4"/>
          <a:stretch>
            <a:fillRect/>
          </a:stretch>
        </p:blipFill>
        <p:spPr>
          <a:xfrm>
            <a:off x="833199" y="3739872"/>
            <a:ext cx="1110972" cy="1777484"/>
          </a:xfrm>
          <a:prstGeom prst="rect">
            <a:avLst/>
          </a:prstGeom>
        </p:spPr>
      </p:pic>
      <p:sp>
        <p:nvSpPr>
          <p:cNvPr id="10" name="Text 4"/>
          <p:cNvSpPr/>
          <p:nvPr/>
        </p:nvSpPr>
        <p:spPr>
          <a:xfrm>
            <a:off x="2277428" y="3962043"/>
            <a:ext cx="3349347" cy="347186"/>
          </a:xfrm>
          <a:prstGeom prst="rect">
            <a:avLst/>
          </a:prstGeom>
          <a:noFill/>
          <a:ln/>
        </p:spPr>
        <p:txBody>
          <a:bodyPr wrap="none" rtlCol="0" anchor="t"/>
          <a:lstStyle/>
          <a:p>
            <a:pPr algn="l" indent="0" marL="0">
              <a:lnSpc>
                <a:spcPts val="2734"/>
              </a:lnSpc>
              <a:buNone/>
            </a:pPr>
            <a:r>
              <a:rPr lang="en-US" sz="2187" dirty="0">
                <a:solidFill>
                  <a:srgbClr val="AE8625"/>
                </a:solidFill>
                <a:latin typeface="Prata" pitchFamily="34" charset="0"/>
                <a:ea typeface="Prata" pitchFamily="34" charset="-122"/>
                <a:cs typeface="Prata" pitchFamily="34" charset="-120"/>
              </a:rPr>
              <a:t>Vulnerability Assessment</a:t>
            </a:r>
            <a:endParaRPr lang="en-US" sz="2187" dirty="0"/>
          </a:p>
        </p:txBody>
      </p:sp>
      <p:sp>
        <p:nvSpPr>
          <p:cNvPr id="11" name="Text 5"/>
          <p:cNvSpPr/>
          <p:nvPr/>
        </p:nvSpPr>
        <p:spPr>
          <a:xfrm>
            <a:off x="2277428" y="4442460"/>
            <a:ext cx="7862173" cy="710803"/>
          </a:xfrm>
          <a:prstGeom prst="rect">
            <a:avLst/>
          </a:prstGeom>
          <a:noFill/>
          <a:ln/>
        </p:spPr>
        <p:txBody>
          <a:bodyPr wrap="square" rtlCol="0" anchor="t"/>
          <a:lstStyle/>
          <a:p>
            <a:pPr algn="l" indent="0" marL="0">
              <a:lnSpc>
                <a:spcPts val="2799"/>
              </a:lnSpc>
              <a:buNone/>
            </a:pPr>
            <a:r>
              <a:rPr lang="en-US" sz="1750" dirty="0">
                <a:solidFill>
                  <a:srgbClr val="CFCBBF"/>
                </a:solidFill>
                <a:latin typeface="Raleway" pitchFamily="34" charset="0"/>
                <a:ea typeface="Raleway" pitchFamily="34" charset="-122"/>
                <a:cs typeface="Raleway" pitchFamily="34" charset="-120"/>
              </a:rPr>
              <a:t>Assess the security posture of your devices and identify potential entry points.</a:t>
            </a:r>
            <a:endParaRPr lang="en-US" sz="1750" dirty="0"/>
          </a:p>
        </p:txBody>
      </p:sp>
      <p:pic>
        <p:nvPicPr>
          <p:cNvPr id="12" name="Image 4" descr="preencoded.png">    </p:cNvPr>
          <p:cNvPicPr>
            <a:picLocks noChangeAspect="1"/>
          </p:cNvPicPr>
          <p:nvPr/>
        </p:nvPicPr>
        <p:blipFill>
          <a:blip r:embed="rId5"/>
          <a:stretch>
            <a:fillRect/>
          </a:stretch>
        </p:blipFill>
        <p:spPr>
          <a:xfrm>
            <a:off x="833199" y="5517356"/>
            <a:ext cx="1110972" cy="1777484"/>
          </a:xfrm>
          <a:prstGeom prst="rect">
            <a:avLst/>
          </a:prstGeom>
        </p:spPr>
      </p:pic>
      <p:sp>
        <p:nvSpPr>
          <p:cNvPr id="13" name="Text 6"/>
          <p:cNvSpPr/>
          <p:nvPr/>
        </p:nvSpPr>
        <p:spPr>
          <a:xfrm>
            <a:off x="2277428" y="5739527"/>
            <a:ext cx="2777490" cy="347186"/>
          </a:xfrm>
          <a:prstGeom prst="rect">
            <a:avLst/>
          </a:prstGeom>
          <a:noFill/>
          <a:ln/>
        </p:spPr>
        <p:txBody>
          <a:bodyPr wrap="none" rtlCol="0" anchor="t"/>
          <a:lstStyle/>
          <a:p>
            <a:pPr algn="l" indent="0" marL="0">
              <a:lnSpc>
                <a:spcPts val="2734"/>
              </a:lnSpc>
              <a:buNone/>
            </a:pPr>
            <a:r>
              <a:rPr lang="en-US" sz="2187" dirty="0">
                <a:solidFill>
                  <a:srgbClr val="AE8625"/>
                </a:solidFill>
                <a:latin typeface="Prata" pitchFamily="34" charset="0"/>
                <a:ea typeface="Prata" pitchFamily="34" charset="-122"/>
                <a:cs typeface="Prata" pitchFamily="34" charset="-120"/>
              </a:rPr>
              <a:t>Remediation</a:t>
            </a:r>
            <a:endParaRPr lang="en-US" sz="2187" dirty="0"/>
          </a:p>
        </p:txBody>
      </p:sp>
      <p:sp>
        <p:nvSpPr>
          <p:cNvPr id="14" name="Text 7"/>
          <p:cNvSpPr/>
          <p:nvPr/>
        </p:nvSpPr>
        <p:spPr>
          <a:xfrm>
            <a:off x="2277428" y="6219944"/>
            <a:ext cx="7862173" cy="710803"/>
          </a:xfrm>
          <a:prstGeom prst="rect">
            <a:avLst/>
          </a:prstGeom>
          <a:noFill/>
          <a:ln/>
        </p:spPr>
        <p:txBody>
          <a:bodyPr wrap="square" rtlCol="0" anchor="t"/>
          <a:lstStyle/>
          <a:p>
            <a:pPr algn="l" indent="0" marL="0">
              <a:lnSpc>
                <a:spcPts val="2799"/>
              </a:lnSpc>
              <a:buNone/>
            </a:pPr>
            <a:r>
              <a:rPr lang="en-US" sz="1750" dirty="0">
                <a:solidFill>
                  <a:srgbClr val="CFCBBF"/>
                </a:solidFill>
                <a:latin typeface="Raleway" pitchFamily="34" charset="0"/>
                <a:ea typeface="Raleway" pitchFamily="34" charset="-122"/>
                <a:cs typeface="Raleway" pitchFamily="34" charset="-120"/>
              </a:rPr>
              <a:t>Patch vulnerabilities, update default credentials, and implement network segmentation to reduce the attack surface.</a:t>
            </a:r>
            <a:endParaRPr lang="en-US" sz="1750" dirty="0"/>
          </a:p>
        </p:txBody>
      </p:sp>
      <p:pic>
        <p:nvPicPr>
          <p:cNvPr id="15" name="Image 5" descr="preencoded.png">
            <a:hlinkClick r:id="rId7" tooltip=""/>
          </p:cNvPr>
          <p:cNvPicPr>
            <a:picLocks noChangeAspect="1"/>
          </p:cNvPicPr>
          <p:nvPr/>
        </p:nvPicPr>
        <p:blipFill>
          <a:blip r:embed="rId6"/>
          <a:stretch>
            <a:fillRect/>
          </a:stretch>
        </p:blipFill>
        <p:spPr>
          <a:xfrm>
            <a:off x="12242153" y="7589520"/>
            <a:ext cx="2296807" cy="54864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sp>
        <p:nvSpPr>
          <p:cNvPr id="4" name="Text 1"/>
          <p:cNvSpPr/>
          <p:nvPr/>
        </p:nvSpPr>
        <p:spPr>
          <a:xfrm>
            <a:off x="2037993" y="1443395"/>
            <a:ext cx="10527625" cy="694373"/>
          </a:xfrm>
          <a:prstGeom prst="rect">
            <a:avLst/>
          </a:prstGeom>
          <a:noFill/>
          <a:ln/>
        </p:spPr>
        <p:txBody>
          <a:bodyPr wrap="none" rtlCol="0" anchor="t"/>
          <a:lstStyle/>
          <a:p>
            <a:pPr indent="0" marL="0">
              <a:lnSpc>
                <a:spcPts val="5468"/>
              </a:lnSpc>
              <a:buNone/>
            </a:pPr>
            <a:r>
              <a:rPr lang="en-US" sz="4374" dirty="0">
                <a:solidFill>
                  <a:srgbClr val="AE8625"/>
                </a:solidFill>
                <a:latin typeface="Prata" pitchFamily="34" charset="0"/>
                <a:ea typeface="Prata" pitchFamily="34" charset="-122"/>
                <a:cs typeface="Prata" pitchFamily="34" charset="-120"/>
              </a:rPr>
              <a:t>Lessons Learned from the Uber Breach</a:t>
            </a:r>
            <a:endParaRPr lang="en-US" sz="4374" dirty="0"/>
          </a:p>
        </p:txBody>
      </p:sp>
      <p:sp>
        <p:nvSpPr>
          <p:cNvPr id="5" name="Shape 2"/>
          <p:cNvSpPr/>
          <p:nvPr/>
        </p:nvSpPr>
        <p:spPr>
          <a:xfrm>
            <a:off x="2037993" y="2582108"/>
            <a:ext cx="5166122" cy="1990963"/>
          </a:xfrm>
          <a:prstGeom prst="roundRect">
            <a:avLst>
              <a:gd name="adj" fmla="val 3348"/>
            </a:avLst>
          </a:prstGeom>
          <a:solidFill>
            <a:srgbClr val="2D3033"/>
          </a:solidFill>
          <a:ln/>
        </p:spPr>
      </p:sp>
      <p:sp>
        <p:nvSpPr>
          <p:cNvPr id="6" name="Text 3"/>
          <p:cNvSpPr/>
          <p:nvPr/>
        </p:nvSpPr>
        <p:spPr>
          <a:xfrm>
            <a:off x="2260163" y="2804279"/>
            <a:ext cx="2777490" cy="347186"/>
          </a:xfrm>
          <a:prstGeom prst="rect">
            <a:avLst/>
          </a:prstGeom>
          <a:noFill/>
          <a:ln/>
        </p:spPr>
        <p:txBody>
          <a:bodyPr wrap="none" rtlCol="0" anchor="t"/>
          <a:lstStyle/>
          <a:p>
            <a:pPr indent="0" marL="0">
              <a:lnSpc>
                <a:spcPts val="2734"/>
              </a:lnSpc>
              <a:buNone/>
            </a:pPr>
            <a:r>
              <a:rPr lang="en-US" sz="2187" dirty="0">
                <a:solidFill>
                  <a:srgbClr val="AE8625"/>
                </a:solidFill>
                <a:latin typeface="Prata" pitchFamily="34" charset="0"/>
                <a:ea typeface="Prata" pitchFamily="34" charset="-122"/>
                <a:cs typeface="Prata" pitchFamily="34" charset="-120"/>
              </a:rPr>
              <a:t>Incident Response</a:t>
            </a:r>
            <a:endParaRPr lang="en-US" sz="2187" dirty="0"/>
          </a:p>
        </p:txBody>
      </p:sp>
      <p:sp>
        <p:nvSpPr>
          <p:cNvPr id="7" name="Text 4"/>
          <p:cNvSpPr/>
          <p:nvPr/>
        </p:nvSpPr>
        <p:spPr>
          <a:xfrm>
            <a:off x="2260163" y="3284696"/>
            <a:ext cx="4721781" cy="1066205"/>
          </a:xfrm>
          <a:prstGeom prst="rect">
            <a:avLst/>
          </a:prstGeom>
          <a:noFill/>
          <a:ln/>
        </p:spPr>
        <p:txBody>
          <a:bodyPr wrap="square" rtlCol="0" anchor="t"/>
          <a:lstStyle/>
          <a:p>
            <a:pPr indent="0" marL="0">
              <a:lnSpc>
                <a:spcPts val="2799"/>
              </a:lnSpc>
              <a:buNone/>
            </a:pPr>
            <a:r>
              <a:rPr lang="en-US" sz="1750" dirty="0">
                <a:solidFill>
                  <a:srgbClr val="CFCBBF"/>
                </a:solidFill>
                <a:latin typeface="Raleway" pitchFamily="34" charset="0"/>
                <a:ea typeface="Raleway" pitchFamily="34" charset="-122"/>
                <a:cs typeface="Raleway" pitchFamily="34" charset="-120"/>
              </a:rPr>
              <a:t>Establish a comprehensive incident response plan to ensure timely detection, containment, and remediation of security incidents.</a:t>
            </a:r>
            <a:endParaRPr lang="en-US" sz="1750" dirty="0"/>
          </a:p>
        </p:txBody>
      </p:sp>
      <p:sp>
        <p:nvSpPr>
          <p:cNvPr id="8" name="Shape 5"/>
          <p:cNvSpPr/>
          <p:nvPr/>
        </p:nvSpPr>
        <p:spPr>
          <a:xfrm>
            <a:off x="7426285" y="2582108"/>
            <a:ext cx="5166122" cy="1990963"/>
          </a:xfrm>
          <a:prstGeom prst="roundRect">
            <a:avLst>
              <a:gd name="adj" fmla="val 3348"/>
            </a:avLst>
          </a:prstGeom>
          <a:solidFill>
            <a:srgbClr val="2D3033"/>
          </a:solidFill>
          <a:ln/>
        </p:spPr>
      </p:sp>
      <p:sp>
        <p:nvSpPr>
          <p:cNvPr id="9" name="Text 6"/>
          <p:cNvSpPr/>
          <p:nvPr/>
        </p:nvSpPr>
        <p:spPr>
          <a:xfrm>
            <a:off x="7648456" y="2804279"/>
            <a:ext cx="4022407" cy="347186"/>
          </a:xfrm>
          <a:prstGeom prst="rect">
            <a:avLst/>
          </a:prstGeom>
          <a:noFill/>
          <a:ln/>
        </p:spPr>
        <p:txBody>
          <a:bodyPr wrap="none" rtlCol="0" anchor="t"/>
          <a:lstStyle/>
          <a:p>
            <a:pPr indent="0" marL="0">
              <a:lnSpc>
                <a:spcPts val="2734"/>
              </a:lnSpc>
              <a:buNone/>
            </a:pPr>
            <a:r>
              <a:rPr lang="en-US" sz="2187" dirty="0">
                <a:solidFill>
                  <a:srgbClr val="AE8625"/>
                </a:solidFill>
                <a:latin typeface="Prata" pitchFamily="34" charset="0"/>
                <a:ea typeface="Prata" pitchFamily="34" charset="-122"/>
                <a:cs typeface="Prata" pitchFamily="34" charset="-120"/>
              </a:rPr>
              <a:t>Third-Party Risk Management</a:t>
            </a:r>
            <a:endParaRPr lang="en-US" sz="2187" dirty="0"/>
          </a:p>
        </p:txBody>
      </p:sp>
      <p:sp>
        <p:nvSpPr>
          <p:cNvPr id="10" name="Text 7"/>
          <p:cNvSpPr/>
          <p:nvPr/>
        </p:nvSpPr>
        <p:spPr>
          <a:xfrm>
            <a:off x="7648456" y="3284696"/>
            <a:ext cx="4721781" cy="1066205"/>
          </a:xfrm>
          <a:prstGeom prst="rect">
            <a:avLst/>
          </a:prstGeom>
          <a:noFill/>
          <a:ln/>
        </p:spPr>
        <p:txBody>
          <a:bodyPr wrap="square" rtlCol="0" anchor="t"/>
          <a:lstStyle/>
          <a:p>
            <a:pPr indent="0" marL="0">
              <a:lnSpc>
                <a:spcPts val="2799"/>
              </a:lnSpc>
              <a:buNone/>
            </a:pPr>
            <a:r>
              <a:rPr lang="en-US" sz="1750" dirty="0">
                <a:solidFill>
                  <a:srgbClr val="CFCBBF"/>
                </a:solidFill>
                <a:latin typeface="Raleway" pitchFamily="34" charset="0"/>
                <a:ea typeface="Raleway" pitchFamily="34" charset="-122"/>
                <a:cs typeface="Raleway" pitchFamily="34" charset="-120"/>
              </a:rPr>
              <a:t>Thoroughly vet the security practices of third-party vendors and contractors with access to sensitive data.</a:t>
            </a:r>
            <a:endParaRPr lang="en-US" sz="1750" dirty="0"/>
          </a:p>
        </p:txBody>
      </p:sp>
      <p:sp>
        <p:nvSpPr>
          <p:cNvPr id="11" name="Shape 8"/>
          <p:cNvSpPr/>
          <p:nvPr/>
        </p:nvSpPr>
        <p:spPr>
          <a:xfrm>
            <a:off x="2037993" y="4795242"/>
            <a:ext cx="5166122" cy="1990963"/>
          </a:xfrm>
          <a:prstGeom prst="roundRect">
            <a:avLst>
              <a:gd name="adj" fmla="val 3348"/>
            </a:avLst>
          </a:prstGeom>
          <a:solidFill>
            <a:srgbClr val="2D3033"/>
          </a:solidFill>
          <a:ln/>
        </p:spPr>
      </p:sp>
      <p:sp>
        <p:nvSpPr>
          <p:cNvPr id="12" name="Text 9"/>
          <p:cNvSpPr/>
          <p:nvPr/>
        </p:nvSpPr>
        <p:spPr>
          <a:xfrm>
            <a:off x="2260163" y="5017413"/>
            <a:ext cx="2777490" cy="347186"/>
          </a:xfrm>
          <a:prstGeom prst="rect">
            <a:avLst/>
          </a:prstGeom>
          <a:noFill/>
          <a:ln/>
        </p:spPr>
        <p:txBody>
          <a:bodyPr wrap="none" rtlCol="0" anchor="t"/>
          <a:lstStyle/>
          <a:p>
            <a:pPr indent="0" marL="0">
              <a:lnSpc>
                <a:spcPts val="2734"/>
              </a:lnSpc>
              <a:buNone/>
            </a:pPr>
            <a:r>
              <a:rPr lang="en-US" sz="2187" dirty="0">
                <a:solidFill>
                  <a:srgbClr val="AE8625"/>
                </a:solidFill>
                <a:latin typeface="Prata" pitchFamily="34" charset="0"/>
                <a:ea typeface="Prata" pitchFamily="34" charset="-122"/>
                <a:cs typeface="Prata" pitchFamily="34" charset="-120"/>
              </a:rPr>
              <a:t>Transparency</a:t>
            </a:r>
            <a:endParaRPr lang="en-US" sz="2187" dirty="0"/>
          </a:p>
        </p:txBody>
      </p:sp>
      <p:sp>
        <p:nvSpPr>
          <p:cNvPr id="13" name="Text 10"/>
          <p:cNvSpPr/>
          <p:nvPr/>
        </p:nvSpPr>
        <p:spPr>
          <a:xfrm>
            <a:off x="2260163" y="5497830"/>
            <a:ext cx="4721781" cy="1066205"/>
          </a:xfrm>
          <a:prstGeom prst="rect">
            <a:avLst/>
          </a:prstGeom>
          <a:noFill/>
          <a:ln/>
        </p:spPr>
        <p:txBody>
          <a:bodyPr wrap="square" rtlCol="0" anchor="t"/>
          <a:lstStyle/>
          <a:p>
            <a:pPr indent="0" marL="0">
              <a:lnSpc>
                <a:spcPts val="2799"/>
              </a:lnSpc>
              <a:buNone/>
            </a:pPr>
            <a:r>
              <a:rPr lang="en-US" sz="1750" dirty="0">
                <a:solidFill>
                  <a:srgbClr val="CFCBBF"/>
                </a:solidFill>
                <a:latin typeface="Raleway" pitchFamily="34" charset="0"/>
                <a:ea typeface="Raleway" pitchFamily="34" charset="-122"/>
                <a:cs typeface="Raleway" pitchFamily="34" charset="-120"/>
              </a:rPr>
              <a:t>Promote a culture of transparency and accountability to ensure prompt disclosure of security breaches to impacted parties.</a:t>
            </a:r>
            <a:endParaRPr lang="en-US" sz="1750" dirty="0"/>
          </a:p>
        </p:txBody>
      </p:sp>
      <p:sp>
        <p:nvSpPr>
          <p:cNvPr id="14" name="Shape 11"/>
          <p:cNvSpPr/>
          <p:nvPr/>
        </p:nvSpPr>
        <p:spPr>
          <a:xfrm>
            <a:off x="7426285" y="4795242"/>
            <a:ext cx="5166122" cy="1990963"/>
          </a:xfrm>
          <a:prstGeom prst="roundRect">
            <a:avLst>
              <a:gd name="adj" fmla="val 3348"/>
            </a:avLst>
          </a:prstGeom>
          <a:solidFill>
            <a:srgbClr val="2D3033"/>
          </a:solidFill>
          <a:ln/>
        </p:spPr>
      </p:sp>
      <p:sp>
        <p:nvSpPr>
          <p:cNvPr id="15" name="Text 12"/>
          <p:cNvSpPr/>
          <p:nvPr/>
        </p:nvSpPr>
        <p:spPr>
          <a:xfrm>
            <a:off x="7648456" y="5017413"/>
            <a:ext cx="3421856" cy="347186"/>
          </a:xfrm>
          <a:prstGeom prst="rect">
            <a:avLst/>
          </a:prstGeom>
          <a:noFill/>
          <a:ln/>
        </p:spPr>
        <p:txBody>
          <a:bodyPr wrap="none" rtlCol="0" anchor="t"/>
          <a:lstStyle/>
          <a:p>
            <a:pPr indent="0" marL="0">
              <a:lnSpc>
                <a:spcPts val="2734"/>
              </a:lnSpc>
              <a:buNone/>
            </a:pPr>
            <a:r>
              <a:rPr lang="en-US" sz="2187" dirty="0">
                <a:solidFill>
                  <a:srgbClr val="AE8625"/>
                </a:solidFill>
                <a:latin typeface="Prata" pitchFamily="34" charset="0"/>
                <a:ea typeface="Prata" pitchFamily="34" charset="-122"/>
                <a:cs typeface="Prata" pitchFamily="34" charset="-120"/>
              </a:rPr>
              <a:t>Cybersecurity Investment</a:t>
            </a:r>
            <a:endParaRPr lang="en-US" sz="2187" dirty="0"/>
          </a:p>
        </p:txBody>
      </p:sp>
      <p:sp>
        <p:nvSpPr>
          <p:cNvPr id="16" name="Text 13"/>
          <p:cNvSpPr/>
          <p:nvPr/>
        </p:nvSpPr>
        <p:spPr>
          <a:xfrm>
            <a:off x="7648456" y="5497830"/>
            <a:ext cx="4721781" cy="1066205"/>
          </a:xfrm>
          <a:prstGeom prst="rect">
            <a:avLst/>
          </a:prstGeom>
          <a:noFill/>
          <a:ln/>
        </p:spPr>
        <p:txBody>
          <a:bodyPr wrap="square" rtlCol="0" anchor="t"/>
          <a:lstStyle/>
          <a:p>
            <a:pPr indent="0" marL="0">
              <a:lnSpc>
                <a:spcPts val="2799"/>
              </a:lnSpc>
              <a:buNone/>
            </a:pPr>
            <a:r>
              <a:rPr lang="en-US" sz="1750" dirty="0">
                <a:solidFill>
                  <a:srgbClr val="CFCBBF"/>
                </a:solidFill>
                <a:latin typeface="Raleway" pitchFamily="34" charset="0"/>
                <a:ea typeface="Raleway" pitchFamily="34" charset="-122"/>
                <a:cs typeface="Raleway" pitchFamily="34" charset="-120"/>
              </a:rPr>
              <a:t>Prioritize cybersecurity as a critical business function and allocate sufficient resources to protect against evolving threats.</a:t>
            </a:r>
            <a:endParaRPr lang="en-US" sz="1750" dirty="0"/>
          </a:p>
        </p:txBody>
      </p:sp>
      <p:pic>
        <p:nvPicPr>
          <p:cNvPr id="17"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sp>
        <p:nvSpPr>
          <p:cNvPr id="4" name="Text 1"/>
          <p:cNvSpPr/>
          <p:nvPr/>
        </p:nvSpPr>
        <p:spPr>
          <a:xfrm>
            <a:off x="2037993" y="1205032"/>
            <a:ext cx="9570006" cy="694373"/>
          </a:xfrm>
          <a:prstGeom prst="rect">
            <a:avLst/>
          </a:prstGeom>
          <a:noFill/>
          <a:ln/>
        </p:spPr>
        <p:txBody>
          <a:bodyPr wrap="none" rtlCol="0" anchor="t"/>
          <a:lstStyle/>
          <a:p>
            <a:pPr indent="0" marL="0">
              <a:lnSpc>
                <a:spcPts val="5468"/>
              </a:lnSpc>
              <a:buNone/>
            </a:pPr>
            <a:r>
              <a:rPr lang="en-US" sz="4374" dirty="0">
                <a:solidFill>
                  <a:srgbClr val="AE8625"/>
                </a:solidFill>
                <a:latin typeface="Prata" pitchFamily="34" charset="0"/>
                <a:ea typeface="Prata" pitchFamily="34" charset="-122"/>
                <a:cs typeface="Prata" pitchFamily="34" charset="-120"/>
              </a:rPr>
              <a:t>The Rise of Offensive Security Tools</a:t>
            </a:r>
            <a:endParaRPr lang="en-US" sz="4374" dirty="0"/>
          </a:p>
        </p:txBody>
      </p:sp>
      <p:sp>
        <p:nvSpPr>
          <p:cNvPr id="5" name="Text 2"/>
          <p:cNvSpPr/>
          <p:nvPr/>
        </p:nvSpPr>
        <p:spPr>
          <a:xfrm>
            <a:off x="2260163" y="2484596"/>
            <a:ext cx="4829056" cy="355402"/>
          </a:xfrm>
          <a:prstGeom prst="rect">
            <a:avLst/>
          </a:prstGeom>
          <a:noFill/>
          <a:ln/>
        </p:spPr>
        <p:txBody>
          <a:bodyPr wrap="none" rtlCol="0" anchor="t"/>
          <a:lstStyle/>
          <a:p>
            <a:pPr indent="0" marL="0">
              <a:lnSpc>
                <a:spcPts val="2799"/>
              </a:lnSpc>
              <a:buNone/>
            </a:pPr>
            <a:r>
              <a:rPr lang="en-US" sz="1750" dirty="0">
                <a:solidFill>
                  <a:srgbClr val="CFCBBF"/>
                </a:solidFill>
                <a:latin typeface="Raleway" pitchFamily="34" charset="0"/>
                <a:ea typeface="Raleway" pitchFamily="34" charset="-122"/>
                <a:cs typeface="Raleway" pitchFamily="34" charset="-120"/>
              </a:rPr>
              <a:t>Metasploit</a:t>
            </a:r>
            <a:endParaRPr lang="en-US" sz="1750" dirty="0"/>
          </a:p>
        </p:txBody>
      </p:sp>
      <p:sp>
        <p:nvSpPr>
          <p:cNvPr id="6" name="Text 3"/>
          <p:cNvSpPr/>
          <p:nvPr/>
        </p:nvSpPr>
        <p:spPr>
          <a:xfrm>
            <a:off x="7541181" y="2484596"/>
            <a:ext cx="4829056" cy="710803"/>
          </a:xfrm>
          <a:prstGeom prst="rect">
            <a:avLst/>
          </a:prstGeom>
          <a:noFill/>
          <a:ln/>
        </p:spPr>
        <p:txBody>
          <a:bodyPr wrap="square" rtlCol="0" anchor="t"/>
          <a:lstStyle/>
          <a:p>
            <a:pPr indent="0" marL="0">
              <a:lnSpc>
                <a:spcPts val="2799"/>
              </a:lnSpc>
              <a:buNone/>
            </a:pPr>
            <a:r>
              <a:rPr lang="en-US" sz="1750" dirty="0">
                <a:solidFill>
                  <a:srgbClr val="CFCBBF"/>
                </a:solidFill>
                <a:latin typeface="Raleway" pitchFamily="34" charset="0"/>
                <a:ea typeface="Raleway" pitchFamily="34" charset="-122"/>
                <a:cs typeface="Raleway" pitchFamily="34" charset="-120"/>
              </a:rPr>
              <a:t>A powerful open-source framework for penetration testing and exploitation</a:t>
            </a:r>
            <a:endParaRPr lang="en-US" sz="1750" dirty="0"/>
          </a:p>
        </p:txBody>
      </p:sp>
      <p:sp>
        <p:nvSpPr>
          <p:cNvPr id="7" name="Shape 4"/>
          <p:cNvSpPr/>
          <p:nvPr/>
        </p:nvSpPr>
        <p:spPr>
          <a:xfrm>
            <a:off x="2037993" y="3336250"/>
            <a:ext cx="10554414" cy="1347907"/>
          </a:xfrm>
          <a:prstGeom prst="rect">
            <a:avLst/>
          </a:prstGeom>
          <a:solidFill>
            <a:srgbClr val="2D3033"/>
          </a:solidFill>
          <a:ln/>
        </p:spPr>
      </p:sp>
      <p:sp>
        <p:nvSpPr>
          <p:cNvPr id="8" name="Text 5"/>
          <p:cNvSpPr/>
          <p:nvPr/>
        </p:nvSpPr>
        <p:spPr>
          <a:xfrm>
            <a:off x="2260163" y="3477101"/>
            <a:ext cx="4829056" cy="355402"/>
          </a:xfrm>
          <a:prstGeom prst="rect">
            <a:avLst/>
          </a:prstGeom>
          <a:noFill/>
          <a:ln/>
        </p:spPr>
        <p:txBody>
          <a:bodyPr wrap="none" rtlCol="0" anchor="t"/>
          <a:lstStyle/>
          <a:p>
            <a:pPr indent="0" marL="0">
              <a:lnSpc>
                <a:spcPts val="2799"/>
              </a:lnSpc>
              <a:buNone/>
            </a:pPr>
            <a:r>
              <a:rPr lang="en-US" sz="1750" dirty="0">
                <a:solidFill>
                  <a:srgbClr val="CFCBBF"/>
                </a:solidFill>
                <a:latin typeface="Raleway" pitchFamily="34" charset="0"/>
                <a:ea typeface="Raleway" pitchFamily="34" charset="-122"/>
                <a:cs typeface="Raleway" pitchFamily="34" charset="-120"/>
              </a:rPr>
              <a:t>Shodan</a:t>
            </a:r>
            <a:endParaRPr lang="en-US" sz="1750" dirty="0"/>
          </a:p>
        </p:txBody>
      </p:sp>
      <p:sp>
        <p:nvSpPr>
          <p:cNvPr id="9" name="Text 6"/>
          <p:cNvSpPr/>
          <p:nvPr/>
        </p:nvSpPr>
        <p:spPr>
          <a:xfrm>
            <a:off x="7541181" y="3477101"/>
            <a:ext cx="4829056" cy="1066205"/>
          </a:xfrm>
          <a:prstGeom prst="rect">
            <a:avLst/>
          </a:prstGeom>
          <a:noFill/>
          <a:ln/>
        </p:spPr>
        <p:txBody>
          <a:bodyPr wrap="square" rtlCol="0" anchor="t"/>
          <a:lstStyle/>
          <a:p>
            <a:pPr indent="0" marL="0">
              <a:lnSpc>
                <a:spcPts val="2799"/>
              </a:lnSpc>
              <a:buNone/>
            </a:pPr>
            <a:r>
              <a:rPr lang="en-US" sz="1750" dirty="0">
                <a:solidFill>
                  <a:srgbClr val="CFCBBF"/>
                </a:solidFill>
                <a:latin typeface="Raleway" pitchFamily="34" charset="0"/>
                <a:ea typeface="Raleway" pitchFamily="34" charset="-122"/>
                <a:cs typeface="Raleway" pitchFamily="34" charset="-120"/>
              </a:rPr>
              <a:t>A search engine that indexes internet-connected devices, exposing potential vulnerabilities</a:t>
            </a:r>
            <a:endParaRPr lang="en-US" sz="1750" dirty="0"/>
          </a:p>
        </p:txBody>
      </p:sp>
      <p:sp>
        <p:nvSpPr>
          <p:cNvPr id="10" name="Text 7"/>
          <p:cNvSpPr/>
          <p:nvPr/>
        </p:nvSpPr>
        <p:spPr>
          <a:xfrm>
            <a:off x="2260163" y="4825008"/>
            <a:ext cx="4829056" cy="355402"/>
          </a:xfrm>
          <a:prstGeom prst="rect">
            <a:avLst/>
          </a:prstGeom>
          <a:noFill/>
          <a:ln/>
        </p:spPr>
        <p:txBody>
          <a:bodyPr wrap="none" rtlCol="0" anchor="t"/>
          <a:lstStyle/>
          <a:p>
            <a:pPr indent="0" marL="0">
              <a:lnSpc>
                <a:spcPts val="2799"/>
              </a:lnSpc>
              <a:buNone/>
            </a:pPr>
            <a:r>
              <a:rPr lang="en-US" sz="1750" dirty="0">
                <a:solidFill>
                  <a:srgbClr val="CFCBBF"/>
                </a:solidFill>
                <a:latin typeface="Raleway" pitchFamily="34" charset="0"/>
                <a:ea typeface="Raleway" pitchFamily="34" charset="-122"/>
                <a:cs typeface="Raleway" pitchFamily="34" charset="-120"/>
              </a:rPr>
              <a:t>Kali Linux</a:t>
            </a:r>
            <a:endParaRPr lang="en-US" sz="1750" dirty="0"/>
          </a:p>
        </p:txBody>
      </p:sp>
      <p:sp>
        <p:nvSpPr>
          <p:cNvPr id="11" name="Text 8"/>
          <p:cNvSpPr/>
          <p:nvPr/>
        </p:nvSpPr>
        <p:spPr>
          <a:xfrm>
            <a:off x="7541181" y="4825008"/>
            <a:ext cx="4829056" cy="710803"/>
          </a:xfrm>
          <a:prstGeom prst="rect">
            <a:avLst/>
          </a:prstGeom>
          <a:noFill/>
          <a:ln/>
        </p:spPr>
        <p:txBody>
          <a:bodyPr wrap="square" rtlCol="0" anchor="t"/>
          <a:lstStyle/>
          <a:p>
            <a:pPr indent="0" marL="0">
              <a:lnSpc>
                <a:spcPts val="2799"/>
              </a:lnSpc>
              <a:buNone/>
            </a:pPr>
            <a:r>
              <a:rPr lang="en-US" sz="1750" dirty="0">
                <a:solidFill>
                  <a:srgbClr val="CFCBBF"/>
                </a:solidFill>
                <a:latin typeface="Raleway" pitchFamily="34" charset="0"/>
                <a:ea typeface="Raleway" pitchFamily="34" charset="-122"/>
                <a:cs typeface="Raleway" pitchFamily="34" charset="-120"/>
              </a:rPr>
              <a:t>A Linux distribution focused on advanced penetration testing and security assessment</a:t>
            </a:r>
            <a:endParaRPr lang="en-US" sz="1750" dirty="0"/>
          </a:p>
        </p:txBody>
      </p:sp>
      <p:sp>
        <p:nvSpPr>
          <p:cNvPr id="12" name="Shape 9"/>
          <p:cNvSpPr/>
          <p:nvPr/>
        </p:nvSpPr>
        <p:spPr>
          <a:xfrm>
            <a:off x="2037993" y="5676662"/>
            <a:ext cx="10554414" cy="1347907"/>
          </a:xfrm>
          <a:prstGeom prst="rect">
            <a:avLst/>
          </a:prstGeom>
          <a:solidFill>
            <a:srgbClr val="2D3033"/>
          </a:solidFill>
          <a:ln/>
        </p:spPr>
      </p:sp>
      <p:sp>
        <p:nvSpPr>
          <p:cNvPr id="13" name="Text 10"/>
          <p:cNvSpPr/>
          <p:nvPr/>
        </p:nvSpPr>
        <p:spPr>
          <a:xfrm>
            <a:off x="2260163" y="5817513"/>
            <a:ext cx="4829056" cy="355402"/>
          </a:xfrm>
          <a:prstGeom prst="rect">
            <a:avLst/>
          </a:prstGeom>
          <a:noFill/>
          <a:ln/>
        </p:spPr>
        <p:txBody>
          <a:bodyPr wrap="none" rtlCol="0" anchor="t"/>
          <a:lstStyle/>
          <a:p>
            <a:pPr indent="0" marL="0">
              <a:lnSpc>
                <a:spcPts val="2799"/>
              </a:lnSpc>
              <a:buNone/>
            </a:pPr>
            <a:r>
              <a:rPr lang="en-US" sz="1750" dirty="0">
                <a:solidFill>
                  <a:srgbClr val="CFCBBF"/>
                </a:solidFill>
                <a:latin typeface="Raleway" pitchFamily="34" charset="0"/>
                <a:ea typeface="Raleway" pitchFamily="34" charset="-122"/>
                <a:cs typeface="Raleway" pitchFamily="34" charset="-120"/>
              </a:rPr>
              <a:t>OSINT Tools</a:t>
            </a:r>
            <a:endParaRPr lang="en-US" sz="1750" dirty="0"/>
          </a:p>
        </p:txBody>
      </p:sp>
      <p:sp>
        <p:nvSpPr>
          <p:cNvPr id="14" name="Text 11"/>
          <p:cNvSpPr/>
          <p:nvPr/>
        </p:nvSpPr>
        <p:spPr>
          <a:xfrm>
            <a:off x="7541181" y="5817513"/>
            <a:ext cx="4829056" cy="1066205"/>
          </a:xfrm>
          <a:prstGeom prst="rect">
            <a:avLst/>
          </a:prstGeom>
          <a:noFill/>
          <a:ln/>
        </p:spPr>
        <p:txBody>
          <a:bodyPr wrap="square" rtlCol="0" anchor="t"/>
          <a:lstStyle/>
          <a:p>
            <a:pPr indent="0" marL="0">
              <a:lnSpc>
                <a:spcPts val="2799"/>
              </a:lnSpc>
              <a:buNone/>
            </a:pPr>
            <a:r>
              <a:rPr lang="en-US" sz="1750" dirty="0">
                <a:solidFill>
                  <a:srgbClr val="CFCBBF"/>
                </a:solidFill>
                <a:latin typeface="Raleway" pitchFamily="34" charset="0"/>
                <a:ea typeface="Raleway" pitchFamily="34" charset="-122"/>
                <a:cs typeface="Raleway" pitchFamily="34" charset="-120"/>
              </a:rPr>
              <a:t>Open-source intelligence tools that gather data from the internet to support security analysis</a:t>
            </a:r>
            <a:endParaRPr lang="en-US" sz="1750" dirty="0"/>
          </a:p>
        </p:txBody>
      </p:sp>
      <p:pic>
        <p:nvPicPr>
          <p:cNvPr id="15"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sp>
        <p:nvSpPr>
          <p:cNvPr id="4" name="Text 1"/>
          <p:cNvSpPr/>
          <p:nvPr/>
        </p:nvSpPr>
        <p:spPr>
          <a:xfrm>
            <a:off x="2037993" y="1869519"/>
            <a:ext cx="10554414" cy="1388745"/>
          </a:xfrm>
          <a:prstGeom prst="rect">
            <a:avLst/>
          </a:prstGeom>
          <a:noFill/>
          <a:ln/>
        </p:spPr>
        <p:txBody>
          <a:bodyPr wrap="square" rtlCol="0" anchor="t"/>
          <a:lstStyle/>
          <a:p>
            <a:pPr indent="0" marL="0">
              <a:lnSpc>
                <a:spcPts val="5468"/>
              </a:lnSpc>
              <a:buNone/>
            </a:pPr>
            <a:r>
              <a:rPr lang="en-US" sz="4374" dirty="0">
                <a:solidFill>
                  <a:srgbClr val="AE8625"/>
                </a:solidFill>
                <a:latin typeface="Prata" pitchFamily="34" charset="0"/>
                <a:ea typeface="Prata" pitchFamily="34" charset="-122"/>
                <a:cs typeface="Prata" pitchFamily="34" charset="-120"/>
              </a:rPr>
              <a:t>Securing the Future: A Proactive Approach</a:t>
            </a:r>
            <a:endParaRPr lang="en-US" sz="4374" dirty="0"/>
          </a:p>
        </p:txBody>
      </p:sp>
      <p:sp>
        <p:nvSpPr>
          <p:cNvPr id="5" name="Text 2"/>
          <p:cNvSpPr/>
          <p:nvPr/>
        </p:nvSpPr>
        <p:spPr>
          <a:xfrm>
            <a:off x="2037993" y="3813691"/>
            <a:ext cx="3107055" cy="347186"/>
          </a:xfrm>
          <a:prstGeom prst="rect">
            <a:avLst/>
          </a:prstGeom>
          <a:noFill/>
          <a:ln/>
        </p:spPr>
        <p:txBody>
          <a:bodyPr wrap="none" rtlCol="0" anchor="t"/>
          <a:lstStyle/>
          <a:p>
            <a:pPr indent="0" marL="0">
              <a:lnSpc>
                <a:spcPts val="2734"/>
              </a:lnSpc>
              <a:buNone/>
            </a:pPr>
            <a:r>
              <a:rPr lang="en-US" sz="2187" dirty="0">
                <a:solidFill>
                  <a:srgbClr val="AE8625"/>
                </a:solidFill>
                <a:latin typeface="Prata" pitchFamily="34" charset="0"/>
                <a:ea typeface="Prata" pitchFamily="34" charset="-122"/>
                <a:cs typeface="Prata" pitchFamily="34" charset="-120"/>
              </a:rPr>
              <a:t>Continuous Monitoring</a:t>
            </a:r>
            <a:endParaRPr lang="en-US" sz="2187" dirty="0"/>
          </a:p>
        </p:txBody>
      </p:sp>
      <p:sp>
        <p:nvSpPr>
          <p:cNvPr id="6" name="Text 3"/>
          <p:cNvSpPr/>
          <p:nvPr/>
        </p:nvSpPr>
        <p:spPr>
          <a:xfrm>
            <a:off x="2037993" y="4383048"/>
            <a:ext cx="3156347" cy="1421606"/>
          </a:xfrm>
          <a:prstGeom prst="rect">
            <a:avLst/>
          </a:prstGeom>
          <a:noFill/>
          <a:ln/>
        </p:spPr>
        <p:txBody>
          <a:bodyPr wrap="square" rtlCol="0" anchor="t"/>
          <a:lstStyle/>
          <a:p>
            <a:pPr indent="0" marL="0">
              <a:lnSpc>
                <a:spcPts val="2799"/>
              </a:lnSpc>
              <a:buNone/>
            </a:pPr>
            <a:r>
              <a:rPr lang="en-US" sz="1750" dirty="0">
                <a:solidFill>
                  <a:srgbClr val="CFCBBF"/>
                </a:solidFill>
                <a:latin typeface="Raleway" pitchFamily="34" charset="0"/>
                <a:ea typeface="Raleway" pitchFamily="34" charset="-122"/>
                <a:cs typeface="Raleway" pitchFamily="34" charset="-120"/>
              </a:rPr>
              <a:t>Implement robust security monitoring solutions to detect and respond to threats in real-time.</a:t>
            </a:r>
            <a:endParaRPr lang="en-US" sz="1750" dirty="0"/>
          </a:p>
        </p:txBody>
      </p:sp>
      <p:sp>
        <p:nvSpPr>
          <p:cNvPr id="7" name="Text 4"/>
          <p:cNvSpPr/>
          <p:nvPr/>
        </p:nvSpPr>
        <p:spPr>
          <a:xfrm>
            <a:off x="5743932" y="3813691"/>
            <a:ext cx="2777490" cy="347186"/>
          </a:xfrm>
          <a:prstGeom prst="rect">
            <a:avLst/>
          </a:prstGeom>
          <a:noFill/>
          <a:ln/>
        </p:spPr>
        <p:txBody>
          <a:bodyPr wrap="none" rtlCol="0" anchor="t"/>
          <a:lstStyle/>
          <a:p>
            <a:pPr indent="0" marL="0">
              <a:lnSpc>
                <a:spcPts val="2734"/>
              </a:lnSpc>
              <a:buNone/>
            </a:pPr>
            <a:r>
              <a:rPr lang="en-US" sz="2187" dirty="0">
                <a:solidFill>
                  <a:srgbClr val="AE8625"/>
                </a:solidFill>
                <a:latin typeface="Prata" pitchFamily="34" charset="0"/>
                <a:ea typeface="Prata" pitchFamily="34" charset="-122"/>
                <a:cs typeface="Prata" pitchFamily="34" charset="-120"/>
              </a:rPr>
              <a:t>Employee Training</a:t>
            </a:r>
            <a:endParaRPr lang="en-US" sz="2187" dirty="0"/>
          </a:p>
        </p:txBody>
      </p:sp>
      <p:sp>
        <p:nvSpPr>
          <p:cNvPr id="8" name="Text 5"/>
          <p:cNvSpPr/>
          <p:nvPr/>
        </p:nvSpPr>
        <p:spPr>
          <a:xfrm>
            <a:off x="5743932" y="4383048"/>
            <a:ext cx="3156347" cy="1421606"/>
          </a:xfrm>
          <a:prstGeom prst="rect">
            <a:avLst/>
          </a:prstGeom>
          <a:noFill/>
          <a:ln/>
        </p:spPr>
        <p:txBody>
          <a:bodyPr wrap="square" rtlCol="0" anchor="t"/>
          <a:lstStyle/>
          <a:p>
            <a:pPr indent="0" marL="0">
              <a:lnSpc>
                <a:spcPts val="2799"/>
              </a:lnSpc>
              <a:buNone/>
            </a:pPr>
            <a:r>
              <a:rPr lang="en-US" sz="1750" dirty="0">
                <a:solidFill>
                  <a:srgbClr val="CFCBBF"/>
                </a:solidFill>
                <a:latin typeface="Raleway" pitchFamily="34" charset="0"/>
                <a:ea typeface="Raleway" pitchFamily="34" charset="-122"/>
                <a:cs typeface="Raleway" pitchFamily="34" charset="-120"/>
              </a:rPr>
              <a:t>Educate employees on cybersecurity best practices to reduce the risk of human-related incidents.</a:t>
            </a:r>
            <a:endParaRPr lang="en-US" sz="1750" dirty="0"/>
          </a:p>
        </p:txBody>
      </p:sp>
      <p:sp>
        <p:nvSpPr>
          <p:cNvPr id="9" name="Text 6"/>
          <p:cNvSpPr/>
          <p:nvPr/>
        </p:nvSpPr>
        <p:spPr>
          <a:xfrm>
            <a:off x="9449872" y="3813691"/>
            <a:ext cx="3118128" cy="347186"/>
          </a:xfrm>
          <a:prstGeom prst="rect">
            <a:avLst/>
          </a:prstGeom>
          <a:noFill/>
          <a:ln/>
        </p:spPr>
        <p:txBody>
          <a:bodyPr wrap="none" rtlCol="0" anchor="t"/>
          <a:lstStyle/>
          <a:p>
            <a:pPr indent="0" marL="0">
              <a:lnSpc>
                <a:spcPts val="2734"/>
              </a:lnSpc>
              <a:buNone/>
            </a:pPr>
            <a:r>
              <a:rPr lang="en-US" sz="2187" dirty="0">
                <a:solidFill>
                  <a:srgbClr val="AE8625"/>
                </a:solidFill>
                <a:latin typeface="Prata" pitchFamily="34" charset="0"/>
                <a:ea typeface="Prata" pitchFamily="34" charset="-122"/>
                <a:cs typeface="Prata" pitchFamily="34" charset="-120"/>
              </a:rPr>
              <a:t>Emerging Technologies</a:t>
            </a:r>
            <a:endParaRPr lang="en-US" sz="2187" dirty="0"/>
          </a:p>
        </p:txBody>
      </p:sp>
      <p:sp>
        <p:nvSpPr>
          <p:cNvPr id="10" name="Text 7"/>
          <p:cNvSpPr/>
          <p:nvPr/>
        </p:nvSpPr>
        <p:spPr>
          <a:xfrm>
            <a:off x="9449872" y="4383048"/>
            <a:ext cx="3156347" cy="1777008"/>
          </a:xfrm>
          <a:prstGeom prst="rect">
            <a:avLst/>
          </a:prstGeom>
          <a:noFill/>
          <a:ln/>
        </p:spPr>
        <p:txBody>
          <a:bodyPr wrap="square" rtlCol="0" anchor="t"/>
          <a:lstStyle/>
          <a:p>
            <a:pPr indent="0" marL="0">
              <a:lnSpc>
                <a:spcPts val="2799"/>
              </a:lnSpc>
              <a:buNone/>
            </a:pPr>
            <a:r>
              <a:rPr lang="en-US" sz="1750" dirty="0">
                <a:solidFill>
                  <a:srgbClr val="CFCBBF"/>
                </a:solidFill>
                <a:latin typeface="Raleway" pitchFamily="34" charset="0"/>
                <a:ea typeface="Raleway" pitchFamily="34" charset="-122"/>
                <a:cs typeface="Raleway" pitchFamily="34" charset="-120"/>
              </a:rPr>
              <a:t>Leverage advanced technologies like AI and machine learning to strengthen security and stay ahead of attackers.</a:t>
            </a:r>
            <a:endParaRPr lang="en-US" sz="1750" dirty="0"/>
          </a:p>
        </p:txBody>
      </p:sp>
      <p:pic>
        <p:nvPicPr>
          <p:cNvPr id="11"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2024-05-31T14:11:52Z</dcterms:created>
  <dcterms:modified xsi:type="dcterms:W3CDTF">2024-05-31T14:11:52Z</dcterms:modified>
</cp:coreProperties>
</file>